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7" r:id="rId3"/>
    <p:sldId id="269" r:id="rId4"/>
    <p:sldId id="267" r:id="rId5"/>
    <p:sldId id="278" r:id="rId6"/>
    <p:sldId id="263" r:id="rId7"/>
    <p:sldId id="264" r:id="rId8"/>
    <p:sldId id="274" r:id="rId9"/>
    <p:sldId id="261" r:id="rId10"/>
    <p:sldId id="262" r:id="rId11"/>
    <p:sldId id="265" r:id="rId12"/>
    <p:sldId id="266" r:id="rId13"/>
    <p:sldId id="272" r:id="rId14"/>
    <p:sldId id="268" r:id="rId15"/>
    <p:sldId id="276" r:id="rId16"/>
    <p:sldId id="277" r:id="rId17"/>
    <p:sldId id="270" r:id="rId18"/>
    <p:sldId id="275" r:id="rId19"/>
    <p:sldId id="273" r:id="rId20"/>
    <p:sldId id="279" r:id="rId21"/>
    <p:sldId id="271"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ADC54D-FD41-4937-8AB9-D12A1B8A17DC}" type="datetimeFigureOut">
              <a:rPr lang="cs-CZ" smtClean="0"/>
              <a:pPr/>
              <a:t>25.07.2019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BA1BED-4FB5-4196-8C45-00E4F9BEC08D}"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2BA1BED-4FB5-4196-8C45-00E4F9BEC08D}" type="slidenum">
              <a:rPr lang="cs-CZ" smtClean="0"/>
              <a:pPr/>
              <a:t>11</a:t>
            </a:fld>
            <a:endParaRPr lang="cs-CZ"/>
          </a:p>
        </p:txBody>
      </p:sp>
    </p:spTree>
    <p:extLst>
      <p:ext uri="{BB962C8B-B14F-4D97-AF65-F5344CB8AC3E}">
        <p14:creationId xmlns:p14="http://schemas.microsoft.com/office/powerpoint/2010/main" val="292655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D2BA1BED-4FB5-4196-8C45-00E4F9BEC08D}" type="slidenum">
              <a:rPr lang="cs-CZ" smtClean="0"/>
              <a:pPr/>
              <a:t>12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D2BA1BED-4FB5-4196-8C45-00E4F9BEC08D}" type="slidenum">
              <a:rPr lang="cs-CZ" smtClean="0"/>
              <a:pPr/>
              <a:t>13</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00EA82EB-566E-4928-AAB4-23704EF72253}" type="datetimeFigureOut">
              <a:rPr lang="cs-CZ" smtClean="0"/>
              <a:pPr/>
              <a:t>25.07.2019</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8CC8626D-393E-40FC-9D12-4AD1A41CB8B4}"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00EA82EB-566E-4928-AAB4-23704EF72253}" type="datetimeFigureOut">
              <a:rPr lang="cs-CZ" smtClean="0"/>
              <a:pPr/>
              <a:t>25.07.2019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CC8626D-393E-40FC-9D12-4AD1A41CB8B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00EA82EB-566E-4928-AAB4-23704EF72253}" type="datetimeFigureOut">
              <a:rPr lang="cs-CZ" smtClean="0"/>
              <a:pPr/>
              <a:t>25.07.2019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CC8626D-393E-40FC-9D12-4AD1A41CB8B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4"/>
          </p:nvPr>
        </p:nvSpPr>
        <p:spPr/>
        <p:txBody>
          <a:bodyPr rtlCol="0"/>
          <a:lstStyle/>
          <a:p>
            <a:fld id="{00EA82EB-566E-4928-AAB4-23704EF72253}" type="datetimeFigureOut">
              <a:rPr lang="cs-CZ" smtClean="0"/>
              <a:pPr/>
              <a:t>25.07.2019</a:t>
            </a:fld>
            <a:endParaRPr lang="cs-CZ"/>
          </a:p>
        </p:txBody>
      </p:sp>
      <p:sp>
        <p:nvSpPr>
          <p:cNvPr id="9" name="Zástupný symbol pro číslo snímku 8"/>
          <p:cNvSpPr>
            <a:spLocks noGrp="1"/>
          </p:cNvSpPr>
          <p:nvPr>
            <p:ph type="sldNum" sz="quarter" idx="15"/>
          </p:nvPr>
        </p:nvSpPr>
        <p:spPr/>
        <p:txBody>
          <a:bodyPr rtlCol="0"/>
          <a:lstStyle/>
          <a:p>
            <a:fld id="{8CC8626D-393E-40FC-9D12-4AD1A41CB8B4}"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00EA82EB-566E-4928-AAB4-23704EF72253}" type="datetimeFigureOut">
              <a:rPr lang="cs-CZ" smtClean="0"/>
              <a:pPr/>
              <a:t>25.07.2019</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8CC8626D-393E-40FC-9D12-4AD1A41CB8B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p:txBody>
          <a:bodyPr/>
          <a:lstStyle/>
          <a:p>
            <a:fld id="{00EA82EB-566E-4928-AAB4-23704EF72253}" type="datetimeFigureOut">
              <a:rPr lang="cs-CZ" smtClean="0"/>
              <a:pPr/>
              <a:t>25.07.2019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CC8626D-393E-40FC-9D12-4AD1A41CB8B4}"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a:t>Klepnutím lze upravit styl předlohy nadpisů.</a:t>
            </a:r>
            <a:endParaRPr kumimoji="0" lang="en-US"/>
          </a:p>
        </p:txBody>
      </p:sp>
      <p:sp>
        <p:nvSpPr>
          <p:cNvPr id="7" name="Zástupný symbol pro datum 6"/>
          <p:cNvSpPr>
            <a:spLocks noGrp="1"/>
          </p:cNvSpPr>
          <p:nvPr>
            <p:ph type="dt" sz="half" idx="10"/>
          </p:nvPr>
        </p:nvSpPr>
        <p:spPr/>
        <p:txBody>
          <a:bodyPr/>
          <a:lstStyle/>
          <a:p>
            <a:fld id="{00EA82EB-566E-4928-AAB4-23704EF72253}" type="datetimeFigureOut">
              <a:rPr lang="cs-CZ" smtClean="0"/>
              <a:pPr/>
              <a:t>25.07.2019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CC8626D-393E-40FC-9D12-4AD1A41CB8B4}"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fld id="{00EA82EB-566E-4928-AAB4-23704EF72253}" type="datetimeFigureOut">
              <a:rPr lang="cs-CZ" smtClean="0"/>
              <a:pPr/>
              <a:t>25.07.2019</a:t>
            </a:fld>
            <a:endParaRPr lang="cs-CZ"/>
          </a:p>
        </p:txBody>
      </p:sp>
      <p:sp>
        <p:nvSpPr>
          <p:cNvPr id="7" name="Zástupný symbol pro číslo snímku 6"/>
          <p:cNvSpPr>
            <a:spLocks noGrp="1"/>
          </p:cNvSpPr>
          <p:nvPr>
            <p:ph type="sldNum" sz="quarter" idx="11"/>
          </p:nvPr>
        </p:nvSpPr>
        <p:spPr/>
        <p:txBody>
          <a:bodyPr rtlCol="0"/>
          <a:lstStyle/>
          <a:p>
            <a:fld id="{8CC8626D-393E-40FC-9D12-4AD1A41CB8B4}"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0EA82EB-566E-4928-AAB4-23704EF72253}" type="datetimeFigureOut">
              <a:rPr lang="cs-CZ" smtClean="0"/>
              <a:pPr/>
              <a:t>25.07.2019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CC8626D-393E-40FC-9D12-4AD1A41CB8B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1" name="Zástupný symbol pro datum 20"/>
          <p:cNvSpPr>
            <a:spLocks noGrp="1"/>
          </p:cNvSpPr>
          <p:nvPr>
            <p:ph type="dt" sz="half" idx="14"/>
          </p:nvPr>
        </p:nvSpPr>
        <p:spPr/>
        <p:txBody>
          <a:bodyPr rtlCol="0"/>
          <a:lstStyle/>
          <a:p>
            <a:fld id="{00EA82EB-566E-4928-AAB4-23704EF72253}" type="datetimeFigureOut">
              <a:rPr lang="cs-CZ" smtClean="0"/>
              <a:pPr/>
              <a:t>25.07.2019</a:t>
            </a:fld>
            <a:endParaRPr lang="cs-CZ"/>
          </a:p>
        </p:txBody>
      </p:sp>
      <p:sp>
        <p:nvSpPr>
          <p:cNvPr id="22" name="Zástupný symbol pro číslo snímku 21"/>
          <p:cNvSpPr>
            <a:spLocks noGrp="1"/>
          </p:cNvSpPr>
          <p:nvPr>
            <p:ph type="sldNum" sz="quarter" idx="15"/>
          </p:nvPr>
        </p:nvSpPr>
        <p:spPr/>
        <p:txBody>
          <a:bodyPr rtlCol="0"/>
          <a:lstStyle/>
          <a:p>
            <a:fld id="{8CC8626D-393E-40FC-9D12-4AD1A41CB8B4}" type="slidenum">
              <a:rPr lang="cs-CZ" smtClean="0"/>
              <a:pPr/>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00EA82EB-566E-4928-AAB4-23704EF72253}" type="datetimeFigureOut">
              <a:rPr lang="cs-CZ" smtClean="0"/>
              <a:pPr/>
              <a:t>25.07.2019</a:t>
            </a:fld>
            <a:endParaRPr lang="cs-CZ"/>
          </a:p>
        </p:txBody>
      </p:sp>
      <p:sp>
        <p:nvSpPr>
          <p:cNvPr id="18" name="Zástupný symbol pro číslo snímku 17"/>
          <p:cNvSpPr>
            <a:spLocks noGrp="1"/>
          </p:cNvSpPr>
          <p:nvPr>
            <p:ph type="sldNum" sz="quarter" idx="11"/>
          </p:nvPr>
        </p:nvSpPr>
        <p:spPr/>
        <p:txBody>
          <a:bodyPr rtlCol="0"/>
          <a:lstStyle/>
          <a:p>
            <a:fld id="{8CC8626D-393E-40FC-9D12-4AD1A41CB8B4}" type="slidenum">
              <a:rPr lang="cs-CZ" smtClean="0"/>
              <a:pPr/>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0EA82EB-566E-4928-AAB4-23704EF72253}" type="datetimeFigureOut">
              <a:rPr lang="cs-CZ" smtClean="0"/>
              <a:pPr/>
              <a:t>25.07.2019</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CC8626D-393E-40FC-9D12-4AD1A41CB8B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979712" y="1591826"/>
            <a:ext cx="6840760" cy="2629262"/>
          </a:xfrm>
        </p:spPr>
        <p:txBody>
          <a:bodyPr>
            <a:normAutofit/>
          </a:bodyPr>
          <a:lstStyle/>
          <a:p>
            <a:r>
              <a:rPr lang="en-US" sz="3600" dirty="0"/>
              <a:t>Positron annihilation spectroscopy</a:t>
            </a:r>
            <a:r>
              <a:rPr lang="pl-PL" sz="3600" dirty="0"/>
              <a:t> in materials </a:t>
            </a:r>
            <a:r>
              <a:rPr lang="pl-PL" sz="3600" dirty="0" err="1"/>
              <a:t>structure</a:t>
            </a:r>
            <a:r>
              <a:rPr lang="pl-PL" sz="3600" dirty="0"/>
              <a:t> </a:t>
            </a:r>
            <a:r>
              <a:rPr lang="pl-PL" sz="3600" dirty="0" err="1"/>
              <a:t>studies</a:t>
            </a:r>
            <a:endParaRPr lang="en-US" sz="3600" dirty="0"/>
          </a:p>
        </p:txBody>
      </p:sp>
      <p:sp>
        <p:nvSpPr>
          <p:cNvPr id="3" name="Podnadpis 2"/>
          <p:cNvSpPr>
            <a:spLocks noGrp="1"/>
          </p:cNvSpPr>
          <p:nvPr>
            <p:ph type="subTitle" idx="1"/>
          </p:nvPr>
        </p:nvSpPr>
        <p:spPr>
          <a:xfrm>
            <a:off x="2267744" y="5013175"/>
            <a:ext cx="6172200" cy="2017211"/>
          </a:xfrm>
        </p:spPr>
        <p:txBody>
          <a:bodyPr>
            <a:normAutofit/>
          </a:bodyPr>
          <a:lstStyle/>
          <a:p>
            <a:pPr algn="r"/>
            <a:r>
              <a:rPr lang="cs-CZ" sz="2000" dirty="0" err="1"/>
              <a:t>Aleksandra</a:t>
            </a:r>
            <a:r>
              <a:rPr lang="cs-CZ" sz="2000" dirty="0"/>
              <a:t> </a:t>
            </a:r>
            <a:r>
              <a:rPr lang="cs-CZ" sz="2000" dirty="0" err="1"/>
              <a:t>Baszak</a:t>
            </a:r>
            <a:endParaRPr lang="cs-CZ" sz="2000" dirty="0"/>
          </a:p>
          <a:p>
            <a:pPr algn="r"/>
            <a:r>
              <a:rPr lang="en-US" sz="1600" dirty="0"/>
              <a:t>(</a:t>
            </a:r>
            <a:r>
              <a:rPr lang="en-US" sz="1600" dirty="0" err="1"/>
              <a:t>Wrocław</a:t>
            </a:r>
            <a:r>
              <a:rPr lang="en-US" sz="1600" dirty="0"/>
              <a:t> University of Science and Technology)</a:t>
            </a:r>
          </a:p>
          <a:p>
            <a:pPr algn="r"/>
            <a:r>
              <a:rPr lang="en-US" sz="2000" dirty="0" err="1"/>
              <a:t>Ondřej</a:t>
            </a:r>
            <a:r>
              <a:rPr lang="en-US" sz="2000" dirty="0"/>
              <a:t> Urban </a:t>
            </a:r>
            <a:endParaRPr lang="cs-CZ" sz="2000" dirty="0"/>
          </a:p>
          <a:p>
            <a:pPr algn="r"/>
            <a:r>
              <a:rPr lang="en-US" sz="1600" dirty="0"/>
              <a:t>(University of West Bohemia)</a:t>
            </a:r>
            <a:endParaRPr lang="cs-CZ" dirty="0"/>
          </a:p>
        </p:txBody>
      </p:sp>
      <p:pic>
        <p:nvPicPr>
          <p:cNvPr id="4" name="Picture 2" descr="https://indico.jinr.ru/conferenceDisplay.py/getPic?picId=2&amp;confId=1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8044" y="260648"/>
            <a:ext cx="3265956" cy="1837101"/>
          </a:xfrm>
          <a:prstGeom prst="rect">
            <a:avLst/>
          </a:prstGeom>
          <a:noFill/>
          <a:extLst>
            <a:ext uri="{909E8E84-426E-40DD-AFC4-6F175D3DCCD1}">
              <a14:hiddenFill xmlns:a14="http://schemas.microsoft.com/office/drawing/2010/main">
                <a:solidFill>
                  <a:srgbClr val="FFFFFF"/>
                </a:solidFill>
              </a14:hiddenFill>
            </a:ext>
          </a:extLst>
        </p:spPr>
      </p:pic>
      <p:sp>
        <p:nvSpPr>
          <p:cNvPr id="5" name="Podnadpis 2"/>
          <p:cNvSpPr txBox="1">
            <a:spLocks/>
          </p:cNvSpPr>
          <p:nvPr/>
        </p:nvSpPr>
        <p:spPr>
          <a:xfrm>
            <a:off x="1979712" y="799739"/>
            <a:ext cx="3672408" cy="1155576"/>
          </a:xfrm>
          <a:prstGeom prst="rect">
            <a:avLst/>
          </a:prstGeom>
        </p:spPr>
        <p:txBody>
          <a:bodyPr vert="horz">
            <a:normAutofit fontScale="92500" lnSpcReduction="10000"/>
          </a:bodyPr>
          <a:lstStyle/>
          <a:p>
            <a:pPr>
              <a:spcBef>
                <a:spcPts val="600"/>
              </a:spcBef>
              <a:buClr>
                <a:schemeClr val="accent1"/>
              </a:buClr>
              <a:buSzPct val="70000"/>
            </a:pPr>
            <a:r>
              <a:rPr kumimoji="0" lang="cs-CZ" b="1" i="0" u="none" strike="noStrike" kern="1200" cap="none" spc="0" normalizeH="0" baseline="0" noProof="0" dirty="0" err="1">
                <a:ln>
                  <a:noFill/>
                </a:ln>
                <a:solidFill>
                  <a:schemeClr val="tx2"/>
                </a:solidFill>
                <a:effectLst/>
                <a:uLnTx/>
                <a:uFillTx/>
                <a:latin typeface="+mn-lt"/>
                <a:ea typeface="+mn-ea"/>
                <a:cs typeface="+mn-cs"/>
              </a:rPr>
              <a:t>Supervisor</a:t>
            </a:r>
            <a:r>
              <a:rPr lang="cs-CZ" b="1" dirty="0">
                <a:solidFill>
                  <a:schemeClr val="tx2"/>
                </a:solidFill>
              </a:rPr>
              <a:t>: </a:t>
            </a:r>
          </a:p>
          <a:p>
            <a:pPr>
              <a:spcBef>
                <a:spcPts val="600"/>
              </a:spcBef>
              <a:buClr>
                <a:schemeClr val="accent1"/>
              </a:buClr>
              <a:buSzPct val="70000"/>
            </a:pPr>
            <a:r>
              <a:rPr lang="cs-CZ" sz="2000" b="1" dirty="0">
                <a:solidFill>
                  <a:schemeClr val="tx2"/>
                </a:solidFill>
              </a:rPr>
              <a:t>Siemek Krzysztof </a:t>
            </a:r>
            <a:r>
              <a:rPr lang="cs-CZ" sz="2000" b="1" dirty="0" err="1">
                <a:solidFill>
                  <a:schemeClr val="tx2"/>
                </a:solidFill>
              </a:rPr>
              <a:t>Ph.D</a:t>
            </a:r>
            <a:r>
              <a:rPr lang="cs-CZ" sz="2000" b="1" dirty="0">
                <a:solidFill>
                  <a:schemeClr val="tx2"/>
                </a:solidFill>
              </a:rPr>
              <a:t>.</a:t>
            </a:r>
            <a:endParaRPr lang="en-US" sz="2000" b="1" dirty="0">
              <a:solidFill>
                <a:schemeClr val="tx2"/>
              </a:solidFill>
            </a:endParaRPr>
          </a:p>
          <a:p>
            <a:pPr>
              <a:spcBef>
                <a:spcPts val="600"/>
              </a:spcBef>
              <a:buClr>
                <a:schemeClr val="accent1"/>
              </a:buClr>
              <a:buSzPct val="70000"/>
            </a:pPr>
            <a:r>
              <a:rPr lang="en-US" sz="1600" b="1" dirty="0">
                <a:solidFill>
                  <a:schemeClr val="tx2"/>
                </a:solidFill>
              </a:rPr>
              <a:t>(</a:t>
            </a:r>
            <a:r>
              <a:rPr lang="en-US" sz="1600" b="1" dirty="0" err="1">
                <a:solidFill>
                  <a:schemeClr val="tx2"/>
                </a:solidFill>
              </a:rPr>
              <a:t>Dzhelepov</a:t>
            </a:r>
            <a:r>
              <a:rPr lang="en-US" sz="1600" b="1" dirty="0">
                <a:solidFill>
                  <a:schemeClr val="tx2"/>
                </a:solidFill>
              </a:rPr>
              <a:t> Laboratory of Nuclear Problems)</a:t>
            </a:r>
            <a:endParaRPr lang="cs-CZ" b="1"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4638"/>
            <a:ext cx="7467600" cy="1143000"/>
          </a:xfrm>
        </p:spPr>
        <p:txBody>
          <a:bodyPr/>
          <a:lstStyle/>
          <a:p>
            <a:pPr algn="ctr"/>
            <a:r>
              <a:rPr lang="en-US" dirty="0"/>
              <a:t>Doppler broadening positron annihilation spectroscopy</a:t>
            </a:r>
            <a:endParaRPr lang="cs-CZ" dirty="0"/>
          </a:p>
        </p:txBody>
      </p:sp>
      <p:pic>
        <p:nvPicPr>
          <p:cNvPr id="5" name="Obraz 4">
            <a:extLst>
              <a:ext uri="{FF2B5EF4-FFF2-40B4-BE49-F238E27FC236}">
                <a16:creationId xmlns:a16="http://schemas.microsoft.com/office/drawing/2014/main" id="{245CD118-FC58-4107-8471-70BD6BEDE1FC}"/>
              </a:ext>
            </a:extLst>
          </p:cNvPr>
          <p:cNvPicPr>
            <a:picLocks noChangeAspect="1"/>
          </p:cNvPicPr>
          <p:nvPr/>
        </p:nvPicPr>
        <p:blipFill>
          <a:blip r:embed="rId2" cstate="print"/>
          <a:stretch>
            <a:fillRect/>
          </a:stretch>
        </p:blipFill>
        <p:spPr>
          <a:xfrm>
            <a:off x="838200" y="2204864"/>
            <a:ext cx="7467600" cy="4132787"/>
          </a:xfrm>
          <a:prstGeom prst="rect">
            <a:avLst/>
          </a:prstGeom>
        </p:spPr>
      </p:pic>
      <p:sp>
        <p:nvSpPr>
          <p:cNvPr id="3" name="pole tekstowe 2">
            <a:extLst>
              <a:ext uri="{FF2B5EF4-FFF2-40B4-BE49-F238E27FC236}">
                <a16:creationId xmlns:a16="http://schemas.microsoft.com/office/drawing/2014/main" id="{A567D2ED-331B-4CFE-ACE6-984D6547224D}"/>
              </a:ext>
            </a:extLst>
          </p:cNvPr>
          <p:cNvSpPr txBox="1"/>
          <p:nvPr/>
        </p:nvSpPr>
        <p:spPr>
          <a:xfrm>
            <a:off x="251520" y="6287482"/>
            <a:ext cx="8424936" cy="461665"/>
          </a:xfrm>
          <a:prstGeom prst="rect">
            <a:avLst/>
          </a:prstGeom>
          <a:noFill/>
        </p:spPr>
        <p:txBody>
          <a:bodyPr wrap="square" rtlCol="0">
            <a:spAutoFit/>
          </a:bodyPr>
          <a:lstStyle/>
          <a:p>
            <a:pPr algn="ctr"/>
            <a:r>
              <a:rPr lang="pl-PL" sz="1200" dirty="0"/>
              <a:t>A. </a:t>
            </a:r>
            <a:r>
              <a:rPr lang="pl-PL" sz="1200" dirty="0" err="1"/>
              <a:t>Uedono</a:t>
            </a:r>
            <a:r>
              <a:rPr lang="pl-PL" sz="1200" dirty="0"/>
              <a:t>, S. </a:t>
            </a:r>
            <a:r>
              <a:rPr lang="pl-PL" sz="1200" dirty="0" err="1"/>
              <a:t>Ishibashi</a:t>
            </a:r>
            <a:r>
              <a:rPr lang="pl-PL" sz="1200" dirty="0"/>
              <a:t>, O. </a:t>
            </a:r>
            <a:r>
              <a:rPr lang="pl-PL" sz="1200" dirty="0" err="1"/>
              <a:t>Nagayasu</a:t>
            </a:r>
            <a:r>
              <a:rPr lang="pl-PL" sz="1200" dirty="0"/>
              <a:t> a R. Suzuki, „Point </a:t>
            </a:r>
            <a:r>
              <a:rPr lang="pl-PL" sz="1200" dirty="0" err="1"/>
              <a:t>Defect</a:t>
            </a:r>
            <a:r>
              <a:rPr lang="pl-PL" sz="1200" dirty="0"/>
              <a:t> </a:t>
            </a:r>
            <a:r>
              <a:rPr lang="pl-PL" sz="1200" dirty="0" err="1"/>
              <a:t>Characterization</a:t>
            </a:r>
            <a:r>
              <a:rPr lang="pl-PL" sz="1200" dirty="0"/>
              <a:t> of </a:t>
            </a:r>
            <a:r>
              <a:rPr lang="pl-PL" sz="1200" dirty="0" err="1"/>
              <a:t>Group</a:t>
            </a:r>
            <a:r>
              <a:rPr lang="pl-PL" sz="1200" dirty="0"/>
              <a:t>-III </a:t>
            </a:r>
            <a:r>
              <a:rPr lang="pl-PL" sz="1200" dirty="0" err="1"/>
              <a:t>Nitrides</a:t>
            </a:r>
            <a:r>
              <a:rPr lang="pl-PL" sz="1200" dirty="0"/>
              <a:t> by Using </a:t>
            </a:r>
            <a:r>
              <a:rPr lang="pl-PL" sz="1200" dirty="0" err="1"/>
              <a:t>Monoenergetic</a:t>
            </a:r>
            <a:r>
              <a:rPr lang="pl-PL" sz="1200" dirty="0"/>
              <a:t> </a:t>
            </a:r>
            <a:r>
              <a:rPr lang="pl-PL" sz="1200" dirty="0" err="1"/>
              <a:t>Positron</a:t>
            </a:r>
            <a:r>
              <a:rPr lang="pl-PL" sz="1200" dirty="0"/>
              <a:t> </a:t>
            </a:r>
            <a:r>
              <a:rPr lang="pl-PL" sz="1200" dirty="0" err="1"/>
              <a:t>Beams</a:t>
            </a:r>
            <a:r>
              <a:rPr lang="pl-PL" sz="1200" dirty="0"/>
              <a:t>,“ ECS </a:t>
            </a:r>
            <a:r>
              <a:rPr lang="pl-PL" sz="1200" dirty="0" err="1"/>
              <a:t>Transactions</a:t>
            </a:r>
            <a:r>
              <a:rPr lang="pl-PL" sz="1200" dirty="0"/>
              <a:t>, 2014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5352" y="274638"/>
            <a:ext cx="8343111" cy="1143000"/>
          </a:xfrm>
        </p:spPr>
        <p:txBody>
          <a:bodyPr/>
          <a:lstStyle/>
          <a:p>
            <a:pPr algn="ctr"/>
            <a:r>
              <a:rPr lang="en-US" dirty="0"/>
              <a:t>Doppler broadening positron annihilation</a:t>
            </a:r>
            <a:r>
              <a:rPr lang="pl-PL" dirty="0"/>
              <a:t> </a:t>
            </a:r>
            <a:r>
              <a:rPr lang="en-US" dirty="0"/>
              <a:t>spectroscopy</a:t>
            </a:r>
            <a:endParaRPr lang="cs-CZ" dirty="0"/>
          </a:p>
        </p:txBody>
      </p:sp>
      <p:sp>
        <p:nvSpPr>
          <p:cNvPr id="6" name="Zástupný symbol pro obsah 2"/>
          <p:cNvSpPr txBox="1">
            <a:spLocks/>
          </p:cNvSpPr>
          <p:nvPr/>
        </p:nvSpPr>
        <p:spPr>
          <a:xfrm>
            <a:off x="323527" y="5405096"/>
            <a:ext cx="4680520" cy="850106"/>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cs-CZ" sz="2400" noProof="0" dirty="0"/>
              <a:t>S </a:t>
            </a:r>
            <a:r>
              <a:rPr lang="cs-CZ" sz="2400" noProof="0" dirty="0" err="1"/>
              <a:t>and</a:t>
            </a:r>
            <a:r>
              <a:rPr lang="cs-CZ" sz="2400" noProof="0" dirty="0"/>
              <a:t> W </a:t>
            </a:r>
            <a:r>
              <a:rPr lang="cs-CZ" sz="2400" noProof="0" dirty="0" err="1"/>
              <a:t>parameters</a:t>
            </a:r>
            <a:r>
              <a:rPr lang="cs-CZ" sz="2400" noProof="0" dirty="0"/>
              <a:t> </a:t>
            </a:r>
            <a:r>
              <a:rPr lang="cs-CZ" sz="2400" noProof="0" dirty="0" err="1"/>
              <a:t>give</a:t>
            </a:r>
            <a:r>
              <a:rPr lang="cs-CZ" sz="2400" noProof="0" dirty="0"/>
              <a:t> </a:t>
            </a:r>
            <a:r>
              <a:rPr lang="cs-CZ" sz="2400" noProof="0" dirty="0" err="1"/>
              <a:t>us</a:t>
            </a:r>
            <a:r>
              <a:rPr lang="cs-CZ" sz="2400" noProof="0" dirty="0"/>
              <a:t> </a:t>
            </a:r>
            <a:r>
              <a:rPr lang="cs-CZ" sz="2400" noProof="0" dirty="0" err="1"/>
              <a:t>information</a:t>
            </a:r>
            <a:r>
              <a:rPr lang="cs-CZ" sz="2400" noProof="0" dirty="0"/>
              <a:t> </a:t>
            </a:r>
            <a:r>
              <a:rPr lang="cs-CZ" sz="2400" noProof="0" dirty="0" err="1"/>
              <a:t>about</a:t>
            </a:r>
            <a:r>
              <a:rPr lang="cs-CZ" sz="2400" noProof="0" dirty="0"/>
              <a:t> </a:t>
            </a:r>
            <a:r>
              <a:rPr lang="cs-CZ" sz="2400" noProof="0" dirty="0" err="1"/>
              <a:t>the</a:t>
            </a:r>
            <a:r>
              <a:rPr lang="cs-CZ" sz="2400" noProof="0" dirty="0"/>
              <a:t> </a:t>
            </a:r>
            <a:r>
              <a:rPr lang="cs-CZ" sz="2400" noProof="0" dirty="0" err="1"/>
              <a:t>defects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Obraz 7">
            <a:extLst>
              <a:ext uri="{FF2B5EF4-FFF2-40B4-BE49-F238E27FC236}">
                <a16:creationId xmlns:a16="http://schemas.microsoft.com/office/drawing/2014/main" id="{9D86FACF-F2DB-407C-975F-2132135F88E3}"/>
              </a:ext>
            </a:extLst>
          </p:cNvPr>
          <p:cNvPicPr>
            <a:picLocks noChangeAspect="1"/>
          </p:cNvPicPr>
          <p:nvPr/>
        </p:nvPicPr>
        <p:blipFill>
          <a:blip r:embed="rId3"/>
          <a:stretch>
            <a:fillRect/>
          </a:stretch>
        </p:blipFill>
        <p:spPr>
          <a:xfrm>
            <a:off x="1675828" y="1460140"/>
            <a:ext cx="5792343" cy="3937720"/>
          </a:xfrm>
          <a:prstGeom prst="rect">
            <a:avLst/>
          </a:prstGeom>
        </p:spPr>
      </p:pic>
      <p:sp>
        <p:nvSpPr>
          <p:cNvPr id="10" name="pole tekstowe 9">
            <a:extLst>
              <a:ext uri="{FF2B5EF4-FFF2-40B4-BE49-F238E27FC236}">
                <a16:creationId xmlns:a16="http://schemas.microsoft.com/office/drawing/2014/main" id="{59D7ABD1-4412-4235-90BA-3C389BDB9E9E}"/>
              </a:ext>
            </a:extLst>
          </p:cNvPr>
          <p:cNvSpPr txBox="1"/>
          <p:nvPr/>
        </p:nvSpPr>
        <p:spPr>
          <a:xfrm>
            <a:off x="503546" y="6379515"/>
            <a:ext cx="8136905" cy="553998"/>
          </a:xfrm>
          <a:prstGeom prst="rect">
            <a:avLst/>
          </a:prstGeom>
          <a:noFill/>
        </p:spPr>
        <p:txBody>
          <a:bodyPr wrap="square" rtlCol="0">
            <a:spAutoFit/>
          </a:bodyPr>
          <a:lstStyle/>
          <a:p>
            <a:pPr algn="ctr"/>
            <a:r>
              <a:rPr lang="cs-CZ" sz="1200" dirty="0"/>
              <a:t> K. Siemek, „Positron studies of defects in materials,“ Dubna, Russia, 2019.</a:t>
            </a:r>
          </a:p>
          <a:p>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1143000"/>
          </a:xfrm>
        </p:spPr>
        <p:txBody>
          <a:bodyPr/>
          <a:lstStyle/>
          <a:p>
            <a:pPr algn="ctr"/>
            <a:r>
              <a:rPr lang="cs-CZ" dirty="0" err="1"/>
              <a:t>Measurement</a:t>
            </a:r>
            <a:endParaRPr lang="cs-CZ" dirty="0"/>
          </a:p>
        </p:txBody>
      </p:sp>
      <p:pic>
        <p:nvPicPr>
          <p:cNvPr id="6" name="Zástupný symbol pro obsah 5" descr="measurement.png"/>
          <p:cNvPicPr>
            <a:picLocks noGrp="1" noChangeAspect="1"/>
          </p:cNvPicPr>
          <p:nvPr>
            <p:ph sz="quarter" idx="1"/>
          </p:nvPr>
        </p:nvPicPr>
        <p:blipFill>
          <a:blip r:embed="rId3" cstate="print"/>
          <a:stretch>
            <a:fillRect/>
          </a:stretch>
        </p:blipFill>
        <p:spPr>
          <a:xfrm>
            <a:off x="899592" y="-25345"/>
            <a:ext cx="6279740" cy="2953527"/>
          </a:xfrm>
        </p:spPr>
      </p:pic>
      <p:pic>
        <p:nvPicPr>
          <p:cNvPr id="4" name="Obrázek 3" descr="20190722_144525.jpg"/>
          <p:cNvPicPr>
            <a:picLocks noChangeAspect="1"/>
          </p:cNvPicPr>
          <p:nvPr/>
        </p:nvPicPr>
        <p:blipFill>
          <a:blip r:embed="rId4" cstate="print"/>
          <a:stretch>
            <a:fillRect/>
          </a:stretch>
        </p:blipFill>
        <p:spPr>
          <a:xfrm>
            <a:off x="1499658" y="2942312"/>
            <a:ext cx="6144683" cy="345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Prostokąt 2">
            <a:extLst>
              <a:ext uri="{FF2B5EF4-FFF2-40B4-BE49-F238E27FC236}">
                <a16:creationId xmlns:a16="http://schemas.microsoft.com/office/drawing/2014/main" id="{FABDB51B-3867-4A04-96CA-D8A929C25084}"/>
              </a:ext>
            </a:extLst>
          </p:cNvPr>
          <p:cNvSpPr/>
          <p:nvPr/>
        </p:nvSpPr>
        <p:spPr>
          <a:xfrm>
            <a:off x="1439652" y="6398696"/>
            <a:ext cx="6264696" cy="369332"/>
          </a:xfrm>
          <a:prstGeom prst="rect">
            <a:avLst/>
          </a:prstGeom>
        </p:spPr>
        <p:txBody>
          <a:bodyPr wrap="square">
            <a:spAutoFit/>
          </a:bodyPr>
          <a:lstStyle/>
          <a:p>
            <a:pPr algn="ctr"/>
            <a:r>
              <a:rPr lang="cs-CZ" sz="1200" dirty="0"/>
              <a:t>S. Abhaya, G. Amarendra, „Doppler broadening spectroscopy,“ Kolkata, 2009</a:t>
            </a:r>
            <a:r>
              <a:rPr lang="cs-CZ" dirty="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76087"/>
            <a:ext cx="7467600" cy="832632"/>
          </a:xfrm>
        </p:spPr>
        <p:txBody>
          <a:bodyPr>
            <a:normAutofit/>
          </a:bodyPr>
          <a:lstStyle/>
          <a:p>
            <a:pPr algn="ctr"/>
            <a:r>
              <a:rPr lang="en-US" dirty="0"/>
              <a:t>Results</a:t>
            </a:r>
          </a:p>
        </p:txBody>
      </p:sp>
      <p:sp>
        <p:nvSpPr>
          <p:cNvPr id="6" name="pole tekstowe 5">
            <a:extLst>
              <a:ext uri="{FF2B5EF4-FFF2-40B4-BE49-F238E27FC236}">
                <a16:creationId xmlns:a16="http://schemas.microsoft.com/office/drawing/2014/main" id="{DC8A6D2E-6D2B-4294-8551-20970A8A0E9B}"/>
              </a:ext>
            </a:extLst>
          </p:cNvPr>
          <p:cNvSpPr txBox="1"/>
          <p:nvPr/>
        </p:nvSpPr>
        <p:spPr>
          <a:xfrm>
            <a:off x="871312" y="5964087"/>
            <a:ext cx="7494469" cy="369332"/>
          </a:xfrm>
          <a:prstGeom prst="rect">
            <a:avLst/>
          </a:prstGeom>
          <a:noFill/>
        </p:spPr>
        <p:txBody>
          <a:bodyPr wrap="square" rtlCol="0">
            <a:spAutoFit/>
          </a:bodyPr>
          <a:lstStyle/>
          <a:p>
            <a:pPr algn="ctr"/>
            <a:r>
              <a:rPr lang="pl-PL" dirty="0" err="1"/>
              <a:t>Positrons</a:t>
            </a:r>
            <a:r>
              <a:rPr lang="pl-PL" dirty="0"/>
              <a:t> </a:t>
            </a:r>
            <a:r>
              <a:rPr lang="pl-PL" dirty="0" err="1"/>
              <a:t>are</a:t>
            </a:r>
            <a:r>
              <a:rPr lang="pl-PL" dirty="0"/>
              <a:t> </a:t>
            </a:r>
            <a:r>
              <a:rPr lang="pl-PL" dirty="0" err="1"/>
              <a:t>implanted</a:t>
            </a:r>
            <a:r>
              <a:rPr lang="pl-PL" dirty="0"/>
              <a:t> </a:t>
            </a:r>
            <a:r>
              <a:rPr lang="pl-PL" dirty="0" err="1"/>
              <a:t>at</a:t>
            </a:r>
            <a:r>
              <a:rPr lang="pl-PL" dirty="0"/>
              <a:t> the </a:t>
            </a:r>
            <a:r>
              <a:rPr lang="pl-PL" dirty="0" err="1"/>
              <a:t>average</a:t>
            </a:r>
            <a:r>
              <a:rPr lang="pl-PL" dirty="0"/>
              <a:t> </a:t>
            </a:r>
            <a:r>
              <a:rPr lang="pl-PL" dirty="0" err="1"/>
              <a:t>depth</a:t>
            </a:r>
            <a:r>
              <a:rPr lang="pl-PL" dirty="0"/>
              <a:t> of 20 </a:t>
            </a:r>
            <a:r>
              <a:rPr lang="el-GR" dirty="0"/>
              <a:t>μ</a:t>
            </a:r>
            <a:r>
              <a:rPr lang="pl-PL" dirty="0"/>
              <a:t>m.</a:t>
            </a:r>
          </a:p>
        </p:txBody>
      </p:sp>
      <p:pic>
        <p:nvPicPr>
          <p:cNvPr id="7" name="Zástupný symbol pro obsah 5" descr="Sparam24.bmp">
            <a:extLst>
              <a:ext uri="{FF2B5EF4-FFF2-40B4-BE49-F238E27FC236}">
                <a16:creationId xmlns:a16="http://schemas.microsoft.com/office/drawing/2014/main" id="{AD597B2A-ED05-4BF4-A556-ED9FE9480F4F}"/>
              </a:ext>
            </a:extLst>
          </p:cNvPr>
          <p:cNvPicPr>
            <a:picLocks noGrp="1" noChangeAspect="1"/>
          </p:cNvPicPr>
          <p:nvPr>
            <p:ph sz="quarter" idx="1"/>
          </p:nvPr>
        </p:nvPicPr>
        <p:blipFill>
          <a:blip r:embed="rId3" cstate="print"/>
          <a:stretch>
            <a:fillRect/>
          </a:stretch>
        </p:blipFill>
        <p:spPr>
          <a:xfrm>
            <a:off x="107504" y="1571204"/>
            <a:ext cx="4392487" cy="3715592"/>
          </a:xfrm>
        </p:spPr>
      </p:pic>
      <p:pic>
        <p:nvPicPr>
          <p:cNvPr id="10" name="Obrázek 6" descr="Wparam24.bmp">
            <a:extLst>
              <a:ext uri="{FF2B5EF4-FFF2-40B4-BE49-F238E27FC236}">
                <a16:creationId xmlns:a16="http://schemas.microsoft.com/office/drawing/2014/main" id="{29F7CC48-8074-4F45-949C-1B355B2B845B}"/>
              </a:ext>
            </a:extLst>
          </p:cNvPr>
          <p:cNvPicPr>
            <a:picLocks noChangeAspect="1"/>
          </p:cNvPicPr>
          <p:nvPr/>
        </p:nvPicPr>
        <p:blipFill>
          <a:blip r:embed="rId4" cstate="print"/>
          <a:stretch>
            <a:fillRect/>
          </a:stretch>
        </p:blipFill>
        <p:spPr>
          <a:xfrm>
            <a:off x="4283969" y="1571204"/>
            <a:ext cx="4392487" cy="37155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5011" y="232048"/>
            <a:ext cx="7467600" cy="1143000"/>
          </a:xfrm>
        </p:spPr>
        <p:txBody>
          <a:bodyPr>
            <a:normAutofit/>
          </a:bodyPr>
          <a:lstStyle/>
          <a:p>
            <a:pPr algn="ctr"/>
            <a:r>
              <a:rPr lang="cs-CZ" dirty="0"/>
              <a:t>Positron </a:t>
            </a:r>
            <a:r>
              <a:rPr lang="cs-CZ" dirty="0" err="1"/>
              <a:t>Annihilation</a:t>
            </a:r>
            <a:r>
              <a:rPr lang="cs-CZ" dirty="0"/>
              <a:t> </a:t>
            </a:r>
            <a:r>
              <a:rPr lang="cs-CZ" dirty="0" err="1"/>
              <a:t>Lifetime</a:t>
            </a:r>
            <a:r>
              <a:rPr lang="cs-CZ" dirty="0"/>
              <a:t> </a:t>
            </a:r>
            <a:r>
              <a:rPr lang="cs-CZ" dirty="0" err="1"/>
              <a:t>Spectroscopy</a:t>
            </a:r>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179512" y="1598674"/>
            <a:ext cx="8418598" cy="3660651"/>
          </a:xfrm>
          <a:prstGeom prst="rect">
            <a:avLst/>
          </a:prstGeom>
          <a:noFill/>
          <a:ln w="9525">
            <a:noFill/>
            <a:miter lim="800000"/>
            <a:headEnd/>
            <a:tailEnd/>
          </a:ln>
        </p:spPr>
      </p:pic>
      <p:sp>
        <p:nvSpPr>
          <p:cNvPr id="5" name="Zástupný symbol pro obsah 2"/>
          <p:cNvSpPr>
            <a:spLocks noGrp="1"/>
          </p:cNvSpPr>
          <p:nvPr>
            <p:ph sz="quarter" idx="1"/>
          </p:nvPr>
        </p:nvSpPr>
        <p:spPr>
          <a:xfrm>
            <a:off x="323528" y="5373216"/>
            <a:ext cx="5842992" cy="1252736"/>
          </a:xfrm>
        </p:spPr>
        <p:txBody>
          <a:bodyPr/>
          <a:lstStyle/>
          <a:p>
            <a:r>
              <a:rPr lang="pl-PL" dirty="0"/>
              <a:t>L</a:t>
            </a:r>
            <a:r>
              <a:rPr lang="en-US" dirty="0" err="1"/>
              <a:t>ifetime</a:t>
            </a:r>
            <a:r>
              <a:rPr lang="en-US" dirty="0"/>
              <a:t> of positron </a:t>
            </a:r>
            <a:r>
              <a:rPr lang="cs-CZ" dirty="0"/>
              <a:t>inside the sample</a:t>
            </a:r>
            <a:r>
              <a:rPr lang="pl-PL" dirty="0"/>
              <a:t>s</a:t>
            </a:r>
            <a:r>
              <a:rPr lang="en-US" dirty="0"/>
              <a:t> </a:t>
            </a:r>
            <a:r>
              <a:rPr lang="cs-CZ" dirty="0" err="1"/>
              <a:t>is</a:t>
            </a:r>
            <a:r>
              <a:rPr lang="cs-CZ" dirty="0"/>
              <a:t> </a:t>
            </a:r>
            <a:r>
              <a:rPr lang="en-US" dirty="0"/>
              <a:t>measured </a:t>
            </a:r>
          </a:p>
          <a:p>
            <a:pPr lvl="1"/>
            <a:endParaRPr lang="cs-CZ" dirty="0"/>
          </a:p>
        </p:txBody>
      </p:sp>
      <p:sp>
        <p:nvSpPr>
          <p:cNvPr id="3" name="Prostokąt 2">
            <a:extLst>
              <a:ext uri="{FF2B5EF4-FFF2-40B4-BE49-F238E27FC236}">
                <a16:creationId xmlns:a16="http://schemas.microsoft.com/office/drawing/2014/main" id="{D20D1074-26EC-41D6-A3C1-2F98C0C9F4B1}"/>
              </a:ext>
            </a:extLst>
          </p:cNvPr>
          <p:cNvSpPr/>
          <p:nvPr/>
        </p:nvSpPr>
        <p:spPr>
          <a:xfrm>
            <a:off x="434709" y="6309320"/>
            <a:ext cx="8274582" cy="461665"/>
          </a:xfrm>
          <a:prstGeom prst="rect">
            <a:avLst/>
          </a:prstGeom>
        </p:spPr>
        <p:txBody>
          <a:bodyPr wrap="square">
            <a:spAutoFit/>
          </a:bodyPr>
          <a:lstStyle/>
          <a:p>
            <a:pPr algn="ctr"/>
            <a:r>
              <a:rPr lang="cs-CZ" sz="1200" dirty="0"/>
              <a:t>R. Krause-Rehberg, „Fundamentals of positron annihilation spectroscopy and and its application in semiconductors,“ Martin-Luther-University Halle-Wittenberg, Germany</a:t>
            </a:r>
            <a:endParaRPr lang="pl-PL"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a:extLst>
              <a:ext uri="{FF2B5EF4-FFF2-40B4-BE49-F238E27FC236}">
                <a16:creationId xmlns:a16="http://schemas.microsoft.com/office/drawing/2014/main" id="{BBB591A1-208B-4960-A878-CB34C665ECC2}"/>
              </a:ext>
            </a:extLst>
          </p:cNvPr>
          <p:cNvPicPr>
            <a:picLocks noGrp="1" noChangeAspect="1"/>
          </p:cNvPicPr>
          <p:nvPr>
            <p:ph sz="quarter" idx="1"/>
          </p:nvPr>
        </p:nvPicPr>
        <p:blipFill>
          <a:blip r:embed="rId2" cstate="print"/>
          <a:stretch>
            <a:fillRect/>
          </a:stretch>
        </p:blipFill>
        <p:spPr>
          <a:xfrm>
            <a:off x="630759" y="620688"/>
            <a:ext cx="3767683" cy="1729817"/>
          </a:xfrm>
          <a:prstGeom prst="rect">
            <a:avLst/>
          </a:prstGeom>
        </p:spPr>
      </p:pic>
      <p:sp>
        <p:nvSpPr>
          <p:cNvPr id="3" name="pole tekstowe 2">
            <a:extLst>
              <a:ext uri="{FF2B5EF4-FFF2-40B4-BE49-F238E27FC236}">
                <a16:creationId xmlns:a16="http://schemas.microsoft.com/office/drawing/2014/main" id="{202521ED-202B-4994-A4BD-D9A59D546715}"/>
              </a:ext>
            </a:extLst>
          </p:cNvPr>
          <p:cNvSpPr txBox="1"/>
          <p:nvPr/>
        </p:nvSpPr>
        <p:spPr>
          <a:xfrm>
            <a:off x="4572000" y="1228397"/>
            <a:ext cx="3564396" cy="4401205"/>
          </a:xfrm>
          <a:prstGeom prst="rect">
            <a:avLst/>
          </a:prstGeom>
          <a:noFill/>
        </p:spPr>
        <p:txBody>
          <a:bodyPr wrap="square" rtlCol="0">
            <a:spAutoFit/>
          </a:bodyPr>
          <a:lstStyle/>
          <a:p>
            <a:r>
              <a:rPr lang="pl-PL" sz="2000" b="1" dirty="0"/>
              <a:t>„</a:t>
            </a:r>
            <a:r>
              <a:rPr lang="en-US" sz="2000" b="1" dirty="0"/>
              <a:t>ABINIT</a:t>
            </a:r>
            <a:r>
              <a:rPr lang="en-US" sz="2000" dirty="0"/>
              <a:t> is a package whose main program allows one to find the total energy, charge density and electronic structure of systems made of electrons and nuclei (molecules and periodic solids) within Density Functional Theory (DFT), using pseudopotentials (or PAW atomic data) and a planewave basis.</a:t>
            </a:r>
            <a:r>
              <a:rPr lang="pl-PL" sz="2000" dirty="0"/>
              <a:t>”</a:t>
            </a:r>
          </a:p>
          <a:p>
            <a:pPr algn="r"/>
            <a:r>
              <a:rPr lang="pl-PL" sz="2000" dirty="0"/>
              <a:t>www.abinit.org</a:t>
            </a:r>
          </a:p>
        </p:txBody>
      </p:sp>
      <p:pic>
        <p:nvPicPr>
          <p:cNvPr id="4" name="Obraz 3">
            <a:extLst>
              <a:ext uri="{FF2B5EF4-FFF2-40B4-BE49-F238E27FC236}">
                <a16:creationId xmlns:a16="http://schemas.microsoft.com/office/drawing/2014/main" id="{BA63A93C-FA04-4FA3-B7DD-16EE17BE48F2}"/>
              </a:ext>
            </a:extLst>
          </p:cNvPr>
          <p:cNvPicPr>
            <a:picLocks noChangeAspect="1"/>
          </p:cNvPicPr>
          <p:nvPr/>
        </p:nvPicPr>
        <p:blipFill>
          <a:blip r:embed="rId3"/>
          <a:stretch>
            <a:fillRect/>
          </a:stretch>
        </p:blipFill>
        <p:spPr>
          <a:xfrm>
            <a:off x="457200" y="2992699"/>
            <a:ext cx="3901180" cy="2987809"/>
          </a:xfrm>
          <a:prstGeom prst="rect">
            <a:avLst/>
          </a:prstGeom>
        </p:spPr>
      </p:pic>
    </p:spTree>
    <p:extLst>
      <p:ext uri="{BB962C8B-B14F-4D97-AF65-F5344CB8AC3E}">
        <p14:creationId xmlns:p14="http://schemas.microsoft.com/office/powerpoint/2010/main" val="3021764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696E4F-1939-4BF3-BC2A-489E060E9F64}"/>
              </a:ext>
            </a:extLst>
          </p:cNvPr>
          <p:cNvSpPr>
            <a:spLocks noGrp="1"/>
          </p:cNvSpPr>
          <p:nvPr>
            <p:ph type="title"/>
          </p:nvPr>
        </p:nvSpPr>
        <p:spPr>
          <a:xfrm>
            <a:off x="838200" y="260648"/>
            <a:ext cx="7467600" cy="720080"/>
          </a:xfrm>
        </p:spPr>
        <p:txBody>
          <a:bodyPr/>
          <a:lstStyle/>
          <a:p>
            <a:pPr algn="ctr"/>
            <a:r>
              <a:rPr lang="pl-PL" dirty="0" err="1"/>
              <a:t>Results</a:t>
            </a:r>
            <a:r>
              <a:rPr lang="pl-PL" dirty="0"/>
              <a:t> of </a:t>
            </a:r>
            <a:r>
              <a:rPr lang="pl-PL" dirty="0" err="1"/>
              <a:t>Abinit</a:t>
            </a:r>
            <a:r>
              <a:rPr lang="pl-PL" dirty="0"/>
              <a:t> </a:t>
            </a:r>
            <a:r>
              <a:rPr lang="pl-PL" dirty="0" err="1"/>
              <a:t>calculations</a:t>
            </a:r>
            <a:endParaRPr lang="pl-PL" dirty="0"/>
          </a:p>
        </p:txBody>
      </p:sp>
      <p:sp>
        <p:nvSpPr>
          <p:cNvPr id="7" name="pole tekstowe 6">
            <a:extLst>
              <a:ext uri="{FF2B5EF4-FFF2-40B4-BE49-F238E27FC236}">
                <a16:creationId xmlns:a16="http://schemas.microsoft.com/office/drawing/2014/main" id="{4CFDEDB2-E4AD-4F28-8A4E-7A3D443915A7}"/>
              </a:ext>
            </a:extLst>
          </p:cNvPr>
          <p:cNvSpPr txBox="1"/>
          <p:nvPr/>
        </p:nvSpPr>
        <p:spPr>
          <a:xfrm>
            <a:off x="431540" y="5445224"/>
            <a:ext cx="8280920" cy="584775"/>
          </a:xfrm>
          <a:prstGeom prst="rect">
            <a:avLst/>
          </a:prstGeom>
          <a:noFill/>
        </p:spPr>
        <p:txBody>
          <a:bodyPr wrap="square" rtlCol="0">
            <a:spAutoFit/>
          </a:bodyPr>
          <a:lstStyle/>
          <a:p>
            <a:pPr algn="ctr"/>
            <a:r>
              <a:rPr lang="pl-PL" sz="1600" dirty="0">
                <a:latin typeface="Calibri" panose="020F0502020204030204" pitchFamily="34" charset="0"/>
                <a:cs typeface="Calibri" panose="020F0502020204030204" pitchFamily="34" charset="0"/>
              </a:rPr>
              <a:t>꙳</a:t>
            </a:r>
            <a:r>
              <a:rPr lang="pl-PL" sz="1600" dirty="0"/>
              <a:t> </a:t>
            </a:r>
            <a:r>
              <a:rPr lang="fr-FR" sz="1600" dirty="0"/>
              <a:t>J M Campillo Robles et al 2007 J. Phys.: Condens. Matter 19 176222</a:t>
            </a:r>
            <a:r>
              <a:rPr lang="pl-PL" sz="1600" dirty="0"/>
              <a:t>, </a:t>
            </a:r>
            <a:r>
              <a:rPr lang="cs-CZ" sz="1600" dirty="0"/>
              <a:t>„</a:t>
            </a:r>
            <a:r>
              <a:rPr lang="en-US" sz="1600" dirty="0"/>
              <a:t>Positron lifetime calculation for the elements of the periodic table</a:t>
            </a:r>
            <a:r>
              <a:rPr lang="pl-PL" sz="1600" dirty="0"/>
              <a:t>”</a:t>
            </a:r>
            <a:endParaRPr lang="cs-CZ" sz="1600" dirty="0"/>
          </a:p>
        </p:txBody>
      </p:sp>
      <p:pic>
        <p:nvPicPr>
          <p:cNvPr id="5" name="Symbol zastępczy zawartości 4">
            <a:extLst>
              <a:ext uri="{FF2B5EF4-FFF2-40B4-BE49-F238E27FC236}">
                <a16:creationId xmlns:a16="http://schemas.microsoft.com/office/drawing/2014/main" id="{289A4C75-7666-4E25-8DE1-A0F28C7B62C2}"/>
              </a:ext>
            </a:extLst>
          </p:cNvPr>
          <p:cNvPicPr>
            <a:picLocks noGrp="1" noChangeAspect="1"/>
          </p:cNvPicPr>
          <p:nvPr>
            <p:ph sz="quarter" idx="1"/>
          </p:nvPr>
        </p:nvPicPr>
        <p:blipFill>
          <a:blip r:embed="rId2"/>
          <a:stretch>
            <a:fillRect/>
          </a:stretch>
        </p:blipFill>
        <p:spPr>
          <a:xfrm>
            <a:off x="465852" y="1330784"/>
            <a:ext cx="8212295" cy="3764384"/>
          </a:xfrm>
          <a:prstGeom prst="rect">
            <a:avLst/>
          </a:prstGeom>
        </p:spPr>
      </p:pic>
    </p:spTree>
    <p:extLst>
      <p:ext uri="{BB962C8B-B14F-4D97-AF65-F5344CB8AC3E}">
        <p14:creationId xmlns:p14="http://schemas.microsoft.com/office/powerpoint/2010/main" val="64815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492659-D63D-491C-B4A4-65229455CDE5}"/>
              </a:ext>
            </a:extLst>
          </p:cNvPr>
          <p:cNvSpPr>
            <a:spLocks noGrp="1"/>
          </p:cNvSpPr>
          <p:nvPr>
            <p:ph type="title"/>
          </p:nvPr>
        </p:nvSpPr>
        <p:spPr>
          <a:xfrm>
            <a:off x="395536" y="260648"/>
            <a:ext cx="7467600" cy="2160240"/>
          </a:xfrm>
        </p:spPr>
        <p:txBody>
          <a:bodyPr/>
          <a:lstStyle/>
          <a:p>
            <a:r>
              <a:rPr lang="en-US" dirty="0"/>
              <a:t>Measurement</a:t>
            </a:r>
            <a:endParaRPr lang="pl-PL" dirty="0"/>
          </a:p>
        </p:txBody>
      </p:sp>
      <p:pic>
        <p:nvPicPr>
          <p:cNvPr id="4" name="Symbol zastępczy zawartości 3">
            <a:extLst>
              <a:ext uri="{FF2B5EF4-FFF2-40B4-BE49-F238E27FC236}">
                <a16:creationId xmlns:a16="http://schemas.microsoft.com/office/drawing/2014/main" id="{6C8B977F-4A42-46AB-82DA-0801880525C4}"/>
              </a:ext>
            </a:extLst>
          </p:cNvPr>
          <p:cNvPicPr>
            <a:picLocks noGrp="1" noChangeAspect="1"/>
          </p:cNvPicPr>
          <p:nvPr>
            <p:ph sz="quarter" idx="1"/>
          </p:nvPr>
        </p:nvPicPr>
        <p:blipFill>
          <a:blip r:embed="rId2" cstate="print"/>
          <a:stretch>
            <a:fillRect/>
          </a:stretch>
        </p:blipFill>
        <p:spPr>
          <a:xfrm>
            <a:off x="827584" y="3876000"/>
            <a:ext cx="6078239" cy="2865368"/>
          </a:xfrm>
          <a:prstGeom prst="rect">
            <a:avLst/>
          </a:prstGeom>
        </p:spPr>
      </p:pic>
      <p:pic>
        <p:nvPicPr>
          <p:cNvPr id="6" name="Obrázek 5" descr="lifetime_foto.jpg"/>
          <p:cNvPicPr>
            <a:picLocks noChangeAspect="1"/>
          </p:cNvPicPr>
          <p:nvPr/>
        </p:nvPicPr>
        <p:blipFill>
          <a:blip r:embed="rId3" cstate="print"/>
          <a:stretch>
            <a:fillRect/>
          </a:stretch>
        </p:blipFill>
        <p:spPr>
          <a:xfrm>
            <a:off x="3635896" y="116632"/>
            <a:ext cx="5004048" cy="3753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535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Results</a:t>
            </a:r>
            <a:endParaRPr lang="cs-CZ" dirty="0"/>
          </a:p>
        </p:txBody>
      </p:sp>
      <p:pic>
        <p:nvPicPr>
          <p:cNvPr id="6" name="Zástupný symbol pro obsah 4" descr="lifetime2_24.bmp">
            <a:extLst>
              <a:ext uri="{FF2B5EF4-FFF2-40B4-BE49-F238E27FC236}">
                <a16:creationId xmlns:a16="http://schemas.microsoft.com/office/drawing/2014/main" id="{362D14F3-8F6B-40F1-8514-F05D7B66F8A0}"/>
              </a:ext>
            </a:extLst>
          </p:cNvPr>
          <p:cNvPicPr>
            <a:picLocks noChangeAspect="1"/>
          </p:cNvPicPr>
          <p:nvPr/>
        </p:nvPicPr>
        <p:blipFill>
          <a:blip r:embed="rId2" cstate="print"/>
          <a:stretch>
            <a:fillRect/>
          </a:stretch>
        </p:blipFill>
        <p:spPr>
          <a:xfrm>
            <a:off x="1316736" y="1417638"/>
            <a:ext cx="6510528" cy="488289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Results</a:t>
            </a:r>
            <a:endParaRPr lang="cs-CZ" dirty="0"/>
          </a:p>
        </p:txBody>
      </p:sp>
      <p:pic>
        <p:nvPicPr>
          <p:cNvPr id="13" name="Obraz 12" descr="Obraz zawierający mapa, zrzut ekranu&#10;&#10;Opis wygenerowany automatycznie">
            <a:extLst>
              <a:ext uri="{FF2B5EF4-FFF2-40B4-BE49-F238E27FC236}">
                <a16:creationId xmlns:a16="http://schemas.microsoft.com/office/drawing/2014/main" id="{75F48132-2545-465E-B10F-8BF117368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08" y="1780803"/>
            <a:ext cx="4395192" cy="3296394"/>
          </a:xfrm>
          <a:prstGeom prst="rect">
            <a:avLst/>
          </a:prstGeom>
        </p:spPr>
      </p:pic>
      <p:pic>
        <p:nvPicPr>
          <p:cNvPr id="17" name="Symbol zastępczy zawartości 16">
            <a:extLst>
              <a:ext uri="{FF2B5EF4-FFF2-40B4-BE49-F238E27FC236}">
                <a16:creationId xmlns:a16="http://schemas.microsoft.com/office/drawing/2014/main" id="{9C539AF3-C549-4865-A11C-DCEF6AE55CCB}"/>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283968" y="1780803"/>
            <a:ext cx="4395192" cy="329639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0060" y="260648"/>
            <a:ext cx="8183880" cy="648072"/>
          </a:xfrm>
        </p:spPr>
        <p:txBody>
          <a:bodyPr>
            <a:noAutofit/>
          </a:bodyPr>
          <a:lstStyle/>
          <a:p>
            <a:pPr algn="ctr"/>
            <a:r>
              <a:rPr lang="cs-CZ" sz="4400" dirty="0" err="1"/>
              <a:t>Content</a:t>
            </a:r>
            <a:endParaRPr lang="cs-CZ" sz="4400" dirty="0"/>
          </a:p>
        </p:txBody>
      </p:sp>
      <p:sp>
        <p:nvSpPr>
          <p:cNvPr id="3" name="Zástupný symbol pro obsah 2"/>
          <p:cNvSpPr>
            <a:spLocks noGrp="1"/>
          </p:cNvSpPr>
          <p:nvPr>
            <p:ph sz="quarter" idx="1"/>
          </p:nvPr>
        </p:nvSpPr>
        <p:spPr>
          <a:xfrm>
            <a:off x="467544" y="1484784"/>
            <a:ext cx="7632848" cy="4968552"/>
          </a:xfrm>
        </p:spPr>
        <p:txBody>
          <a:bodyPr>
            <a:normAutofit/>
          </a:bodyPr>
          <a:lstStyle/>
          <a:p>
            <a:r>
              <a:rPr lang="en-US" sz="3200" dirty="0"/>
              <a:t>Aim of the project</a:t>
            </a:r>
          </a:p>
          <a:p>
            <a:r>
              <a:rPr lang="en-US" sz="3200" dirty="0"/>
              <a:t>Sample preparation</a:t>
            </a:r>
            <a:endParaRPr lang="pl-PL" sz="3200" dirty="0"/>
          </a:p>
          <a:p>
            <a:r>
              <a:rPr lang="en-US" sz="3200" dirty="0"/>
              <a:t>Measurement</a:t>
            </a:r>
            <a:r>
              <a:rPr lang="pl-PL" sz="3200" dirty="0"/>
              <a:t>s</a:t>
            </a:r>
            <a:r>
              <a:rPr lang="en-US" sz="3200" dirty="0"/>
              <a:t> using Doppler Broadening PAS</a:t>
            </a:r>
            <a:endParaRPr lang="pl-PL" sz="3200" dirty="0"/>
          </a:p>
          <a:p>
            <a:r>
              <a:rPr lang="pl-PL" sz="3200" dirty="0" err="1"/>
              <a:t>Calculations</a:t>
            </a:r>
            <a:r>
              <a:rPr lang="pl-PL" sz="3200" dirty="0"/>
              <a:t> </a:t>
            </a:r>
            <a:r>
              <a:rPr lang="en-US" sz="3200" dirty="0"/>
              <a:t>of </a:t>
            </a:r>
            <a:r>
              <a:rPr lang="pl-PL" sz="3200" dirty="0" err="1"/>
              <a:t>anihilation</a:t>
            </a:r>
            <a:r>
              <a:rPr lang="pl-PL" sz="3200" dirty="0"/>
              <a:t> </a:t>
            </a:r>
            <a:r>
              <a:rPr lang="pl-PL" sz="3200" dirty="0" err="1"/>
              <a:t>parameters</a:t>
            </a:r>
            <a:r>
              <a:rPr lang="pl-PL" sz="3200" dirty="0"/>
              <a:t> </a:t>
            </a:r>
            <a:endParaRPr lang="en-US" sz="3200" dirty="0"/>
          </a:p>
          <a:p>
            <a:r>
              <a:rPr lang="en-US" sz="3200" dirty="0"/>
              <a:t>Measurement</a:t>
            </a:r>
            <a:r>
              <a:rPr lang="pl-PL" sz="3200" dirty="0"/>
              <a:t>s</a:t>
            </a:r>
            <a:r>
              <a:rPr lang="en-US" sz="3200" dirty="0"/>
              <a:t> using Lifetime PAS</a:t>
            </a:r>
            <a:endParaRPr lang="pl-PL" sz="3200" dirty="0"/>
          </a:p>
          <a:p>
            <a:r>
              <a:rPr lang="pl-PL" sz="3200" dirty="0"/>
              <a:t>C</a:t>
            </a:r>
            <a:r>
              <a:rPr lang="en-US" sz="3200" dirty="0" err="1"/>
              <a:t>onclusion</a:t>
            </a:r>
            <a:endParaRPr lang="en-US" sz="3200" dirty="0"/>
          </a:p>
          <a:p>
            <a:endParaRPr lang="cs-CZ" sz="2800" dirty="0"/>
          </a:p>
          <a:p>
            <a:endParaRPr lang="cs-CZ" dirty="0"/>
          </a:p>
          <a:p>
            <a:endParaRPr lang="cs-CZ" dirty="0"/>
          </a:p>
          <a:p>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Conclusion</a:t>
            </a:r>
            <a:endParaRPr lang="cs-CZ" dirty="0"/>
          </a:p>
        </p:txBody>
      </p:sp>
      <p:sp>
        <p:nvSpPr>
          <p:cNvPr id="3" name="Zástupný symbol pro obsah 2"/>
          <p:cNvSpPr>
            <a:spLocks noGrp="1"/>
          </p:cNvSpPr>
          <p:nvPr>
            <p:ph sz="quarter" idx="1"/>
          </p:nvPr>
        </p:nvSpPr>
        <p:spPr/>
        <p:txBody>
          <a:bodyPr>
            <a:normAutofit/>
          </a:bodyPr>
          <a:lstStyle/>
          <a:p>
            <a:r>
              <a:rPr lang="pl-PL" dirty="0" err="1"/>
              <a:t>Irradiated</a:t>
            </a:r>
            <a:r>
              <a:rPr lang="en-US" dirty="0"/>
              <a:t> </a:t>
            </a:r>
            <a:r>
              <a:rPr lang="pl-PL" dirty="0" err="1"/>
              <a:t>Cobalt</a:t>
            </a:r>
            <a:r>
              <a:rPr lang="pl-PL" dirty="0"/>
              <a:t> </a:t>
            </a:r>
            <a:r>
              <a:rPr lang="en-US" dirty="0"/>
              <a:t>sample has been examined using both Lifetime and Doppler Broadening Positron Annihilation Spectroscopy</a:t>
            </a:r>
            <a:r>
              <a:rPr lang="pl-PL" dirty="0"/>
              <a:t>.</a:t>
            </a:r>
            <a:endParaRPr lang="en-US" dirty="0"/>
          </a:p>
          <a:p>
            <a:r>
              <a:rPr lang="en-US" dirty="0"/>
              <a:t>From theoretical calculations</a:t>
            </a:r>
            <a:r>
              <a:rPr lang="pl-PL" dirty="0"/>
              <a:t> and </a:t>
            </a:r>
            <a:r>
              <a:rPr lang="pl-PL" dirty="0" err="1"/>
              <a:t>measurements</a:t>
            </a:r>
            <a:r>
              <a:rPr lang="en-US" dirty="0"/>
              <a:t>, we can conclude that </a:t>
            </a:r>
            <a:r>
              <a:rPr lang="pl-PL" dirty="0"/>
              <a:t>in </a:t>
            </a:r>
            <a:r>
              <a:rPr lang="en-US" dirty="0"/>
              <a:t>the </a:t>
            </a:r>
            <a:r>
              <a:rPr lang="pl-PL" dirty="0" err="1"/>
              <a:t>tested</a:t>
            </a:r>
            <a:r>
              <a:rPr lang="pl-PL" dirty="0"/>
              <a:t> </a:t>
            </a:r>
            <a:r>
              <a:rPr lang="en-US" dirty="0"/>
              <a:t>sample </a:t>
            </a:r>
            <a:r>
              <a:rPr lang="pl-PL" dirty="0"/>
              <a:t>we </a:t>
            </a:r>
            <a:r>
              <a:rPr lang="pl-PL" dirty="0" err="1"/>
              <a:t>can</a:t>
            </a:r>
            <a:r>
              <a:rPr lang="pl-PL" dirty="0"/>
              <a:t> </a:t>
            </a:r>
            <a:r>
              <a:rPr lang="pl-PL" dirty="0" err="1"/>
              <a:t>find</a:t>
            </a:r>
            <a:r>
              <a:rPr lang="en-US" dirty="0"/>
              <a:t> mainly </a:t>
            </a:r>
            <a:r>
              <a:rPr lang="pl-PL" dirty="0"/>
              <a:t>single and </a:t>
            </a:r>
            <a:r>
              <a:rPr lang="en-US" dirty="0"/>
              <a:t>double</a:t>
            </a:r>
            <a:r>
              <a:rPr lang="pl-PL" dirty="0"/>
              <a:t> </a:t>
            </a:r>
            <a:r>
              <a:rPr lang="pl-PL" dirty="0" err="1"/>
              <a:t>vacancies</a:t>
            </a:r>
            <a:r>
              <a:rPr lang="pl-PL" dirty="0"/>
              <a:t> .</a:t>
            </a:r>
          </a:p>
          <a:p>
            <a:r>
              <a:rPr lang="en-US" dirty="0"/>
              <a:t>The depth of penetration of </a:t>
            </a:r>
            <a:r>
              <a:rPr lang="pl-PL" dirty="0"/>
              <a:t>X</a:t>
            </a:r>
            <a:r>
              <a:rPr lang="en-US" dirty="0" err="1"/>
              <a:t>enon</a:t>
            </a:r>
            <a:r>
              <a:rPr lang="en-US" dirty="0"/>
              <a:t> ions simulated by the SRIM program agrees with the measured</a:t>
            </a:r>
            <a:r>
              <a:rPr lang="pl-PL" dirty="0"/>
              <a:t> by </a:t>
            </a:r>
            <a:r>
              <a:rPr lang="pl-PL" dirty="0" err="1"/>
              <a:t>both</a:t>
            </a:r>
            <a:r>
              <a:rPr lang="pl-PL" dirty="0"/>
              <a:t> </a:t>
            </a:r>
            <a:r>
              <a:rPr lang="pl-PL" dirty="0" err="1"/>
              <a:t>metods</a:t>
            </a:r>
            <a:r>
              <a:rPr lang="en-US" dirty="0"/>
              <a:t> </a:t>
            </a:r>
            <a:r>
              <a:rPr lang="pl-PL" dirty="0"/>
              <a:t>and </a:t>
            </a:r>
            <a:r>
              <a:rPr lang="pl-PL" dirty="0" err="1"/>
              <a:t>equals</a:t>
            </a:r>
            <a:r>
              <a:rPr lang="pl-PL" dirty="0"/>
              <a:t> 8 </a:t>
            </a:r>
            <a:r>
              <a:rPr lang="pl-PL" dirty="0" err="1"/>
              <a:t>microns</a:t>
            </a:r>
            <a:r>
              <a:rPr lang="pl-PL" dirty="0"/>
              <a:t>.</a:t>
            </a:r>
          </a:p>
          <a:p>
            <a:r>
              <a:rPr lang="pl-PL" dirty="0"/>
              <a:t>No </a:t>
            </a:r>
            <a:r>
              <a:rPr lang="pl-PL" dirty="0" err="1"/>
              <a:t>significant</a:t>
            </a:r>
            <a:r>
              <a:rPr lang="pl-PL" dirty="0"/>
              <a:t> </a:t>
            </a:r>
            <a:r>
              <a:rPr lang="pl-PL" dirty="0" err="1"/>
              <a:t>defects</a:t>
            </a:r>
            <a:r>
              <a:rPr lang="pl-PL" dirty="0"/>
              <a:t> </a:t>
            </a:r>
            <a:r>
              <a:rPr lang="pl-PL" dirty="0" err="1"/>
              <a:t>have</a:t>
            </a:r>
            <a:r>
              <a:rPr lang="pl-PL" dirty="0"/>
              <a:t> </a:t>
            </a:r>
            <a:r>
              <a:rPr lang="pl-PL" dirty="0" err="1"/>
              <a:t>been</a:t>
            </a:r>
            <a:r>
              <a:rPr lang="pl-PL" dirty="0"/>
              <a:t> </a:t>
            </a:r>
            <a:r>
              <a:rPr lang="pl-PL" dirty="0" err="1"/>
              <a:t>detected</a:t>
            </a:r>
            <a:r>
              <a:rPr lang="pl-PL" dirty="0"/>
              <a:t> </a:t>
            </a:r>
            <a:r>
              <a:rPr lang="pl-PL" dirty="0" err="1"/>
              <a:t>above</a:t>
            </a:r>
            <a:r>
              <a:rPr lang="pl-PL" dirty="0"/>
              <a:t> </a:t>
            </a:r>
          </a:p>
          <a:p>
            <a:pPr marL="0" indent="0">
              <a:buNone/>
            </a:pPr>
            <a:r>
              <a:rPr lang="pl-PL" dirty="0"/>
              <a:t>   </a:t>
            </a:r>
            <a:r>
              <a:rPr lang="pl-PL" dirty="0" err="1"/>
              <a:t>depth</a:t>
            </a:r>
            <a:r>
              <a:rPr lang="pl-PL" dirty="0"/>
              <a:t> of </a:t>
            </a:r>
            <a:r>
              <a:rPr lang="cs-CZ" dirty="0"/>
              <a:t>8 </a:t>
            </a:r>
            <a:r>
              <a:rPr lang="pl-PL" dirty="0" err="1"/>
              <a:t>microns</a:t>
            </a:r>
            <a:r>
              <a:rPr lang="pl-PL" dirty="0"/>
              <a:t>.</a:t>
            </a: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BC4C67BC-5D1C-4052-B505-692F63FFA0B0}"/>
              </a:ext>
            </a:extLst>
          </p:cNvPr>
          <p:cNvPicPr>
            <a:picLocks noChangeAspect="1"/>
          </p:cNvPicPr>
          <p:nvPr/>
        </p:nvPicPr>
        <p:blipFill>
          <a:blip r:embed="rId2" cstate="print">
            <a:duotone>
              <a:schemeClr val="bg2">
                <a:shade val="45000"/>
                <a:satMod val="135000"/>
              </a:schemeClr>
              <a:prstClr val="white"/>
            </a:duotone>
            <a:alphaModFix amt="67000"/>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0" y="-99392"/>
            <a:ext cx="9163744" cy="7954639"/>
          </a:xfrm>
          <a:prstGeom prst="rect">
            <a:avLst/>
          </a:prstGeom>
          <a:noFill/>
        </p:spPr>
      </p:pic>
      <p:sp>
        <p:nvSpPr>
          <p:cNvPr id="2" name="Nadpis 1"/>
          <p:cNvSpPr>
            <a:spLocks noGrp="1"/>
          </p:cNvSpPr>
          <p:nvPr>
            <p:ph type="title"/>
          </p:nvPr>
        </p:nvSpPr>
        <p:spPr>
          <a:xfrm>
            <a:off x="848072" y="1749051"/>
            <a:ext cx="7467600" cy="648072"/>
          </a:xfrm>
        </p:spPr>
        <p:txBody>
          <a:bodyPr>
            <a:noAutofit/>
          </a:bodyPr>
          <a:lstStyle/>
          <a:p>
            <a:pPr algn="ctr"/>
            <a:r>
              <a:rPr lang="en-US" sz="4400" dirty="0"/>
              <a:t>Thank you for attention</a:t>
            </a:r>
          </a:p>
        </p:txBody>
      </p:sp>
      <p:sp>
        <p:nvSpPr>
          <p:cNvPr id="4" name="Nadpis 1"/>
          <p:cNvSpPr txBox="1">
            <a:spLocks/>
          </p:cNvSpPr>
          <p:nvPr/>
        </p:nvSpPr>
        <p:spPr>
          <a:xfrm>
            <a:off x="838200" y="4245565"/>
            <a:ext cx="7467600" cy="792088"/>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small" spc="0" normalizeH="0" baseline="0" noProof="0" dirty="0">
                <a:ln>
                  <a:noFill/>
                </a:ln>
                <a:solidFill>
                  <a:schemeClr val="tx2"/>
                </a:solidFill>
                <a:effectLst/>
                <a:uLnTx/>
                <a:uFillTx/>
                <a:latin typeface="+mj-lt"/>
                <a:ea typeface="+mj-ea"/>
                <a:cs typeface="+mj-cs"/>
              </a:rPr>
              <a:t>Any</a:t>
            </a:r>
            <a:r>
              <a:rPr kumimoji="0" lang="en-US" sz="3600" b="0" i="0" u="none" strike="noStrike" kern="1200" cap="small" spc="0" normalizeH="0" noProof="0" dirty="0">
                <a:ln>
                  <a:noFill/>
                </a:ln>
                <a:solidFill>
                  <a:schemeClr val="tx2"/>
                </a:solidFill>
                <a:effectLst/>
                <a:uLnTx/>
                <a:uFillTx/>
                <a:latin typeface="+mj-lt"/>
                <a:ea typeface="+mj-ea"/>
                <a:cs typeface="+mj-cs"/>
              </a:rPr>
              <a:t> </a:t>
            </a:r>
            <a:r>
              <a:rPr lang="en-US" sz="3600" cap="small" dirty="0">
                <a:solidFill>
                  <a:schemeClr val="tx2"/>
                </a:solidFill>
                <a:latin typeface="+mj-lt"/>
                <a:ea typeface="+mj-ea"/>
                <a:cs typeface="+mj-cs"/>
              </a:rPr>
              <a:t>q</a:t>
            </a:r>
            <a:r>
              <a:rPr kumimoji="0" lang="en-US" sz="3600" b="0" i="0" u="none" strike="noStrike" kern="1200" cap="small" spc="0" normalizeH="0" baseline="0" noProof="0" dirty="0" err="1">
                <a:ln>
                  <a:noFill/>
                </a:ln>
                <a:solidFill>
                  <a:schemeClr val="tx2"/>
                </a:solidFill>
                <a:effectLst/>
                <a:uLnTx/>
                <a:uFillTx/>
                <a:latin typeface="+mj-lt"/>
                <a:ea typeface="+mj-ea"/>
                <a:cs typeface="+mj-cs"/>
              </a:rPr>
              <a:t>uestions</a:t>
            </a:r>
            <a:r>
              <a:rPr kumimoji="0" lang="en-US" sz="3600" b="0" i="0" u="none" strike="noStrike" kern="1200" cap="small" spc="0" normalizeH="0" baseline="0" noProof="0" dirty="0">
                <a:ln>
                  <a:noFill/>
                </a:ln>
                <a:solidFill>
                  <a:schemeClr val="tx2"/>
                </a:solidFill>
                <a:effectLst/>
                <a:uLnTx/>
                <a:uFillTx/>
                <a:latin typeface="+mj-lt"/>
                <a:ea typeface="+mj-ea"/>
                <a:cs typeface="+mj-cs"/>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7467600" cy="404068"/>
          </a:xfrm>
        </p:spPr>
        <p:txBody>
          <a:bodyPr>
            <a:normAutofit fontScale="90000"/>
          </a:bodyPr>
          <a:lstStyle/>
          <a:p>
            <a:pPr algn="ctr"/>
            <a:r>
              <a:rPr lang="en-US" dirty="0"/>
              <a:t>Aim of this project</a:t>
            </a:r>
            <a:endParaRPr lang="cs-CZ" dirty="0"/>
          </a:p>
        </p:txBody>
      </p:sp>
      <p:sp>
        <p:nvSpPr>
          <p:cNvPr id="3" name="Zástupný symbol pro obsah 2"/>
          <p:cNvSpPr>
            <a:spLocks noGrp="1"/>
          </p:cNvSpPr>
          <p:nvPr>
            <p:ph sz="quarter" idx="1"/>
          </p:nvPr>
        </p:nvSpPr>
        <p:spPr>
          <a:xfrm>
            <a:off x="323528" y="764704"/>
            <a:ext cx="7467600" cy="5665840"/>
          </a:xfrm>
        </p:spPr>
        <p:txBody>
          <a:bodyPr/>
          <a:lstStyle/>
          <a:p>
            <a:r>
              <a:rPr lang="cs-CZ" dirty="0" err="1"/>
              <a:t>Investigation</a:t>
            </a:r>
            <a:r>
              <a:rPr lang="cs-CZ" dirty="0"/>
              <a:t> </a:t>
            </a:r>
            <a:r>
              <a:rPr lang="cs-CZ" dirty="0" err="1"/>
              <a:t>of</a:t>
            </a:r>
            <a:r>
              <a:rPr lang="cs-CZ" dirty="0"/>
              <a:t> </a:t>
            </a:r>
            <a:r>
              <a:rPr lang="cs-CZ" dirty="0" err="1"/>
              <a:t>defects</a:t>
            </a:r>
            <a:r>
              <a:rPr lang="cs-CZ" dirty="0"/>
              <a:t> in </a:t>
            </a:r>
            <a:r>
              <a:rPr lang="cs-CZ" dirty="0" err="1"/>
              <a:t>cobalt</a:t>
            </a:r>
            <a:r>
              <a:rPr lang="cs-CZ" dirty="0"/>
              <a:t> </a:t>
            </a:r>
            <a:r>
              <a:rPr lang="cs-CZ" dirty="0" err="1"/>
              <a:t>lattice</a:t>
            </a:r>
            <a:endParaRPr lang="cs-CZ" dirty="0"/>
          </a:p>
          <a:p>
            <a:r>
              <a:rPr lang="pl-PL" dirty="0"/>
              <a:t>C</a:t>
            </a:r>
            <a:r>
              <a:rPr lang="en-US" dirty="0" err="1"/>
              <a:t>omparison</a:t>
            </a:r>
            <a:r>
              <a:rPr lang="en-US" dirty="0"/>
              <a:t> of the results of theoretical calculations with measurements</a:t>
            </a:r>
            <a:endParaRPr lang="cs-CZ" dirty="0"/>
          </a:p>
        </p:txBody>
      </p:sp>
      <p:pic>
        <p:nvPicPr>
          <p:cNvPr id="4" name="Obrázek 3" descr="comparism.png"/>
          <p:cNvPicPr>
            <a:picLocks noChangeAspect="1"/>
          </p:cNvPicPr>
          <p:nvPr/>
        </p:nvPicPr>
        <p:blipFill>
          <a:blip r:embed="rId2" cstate="print"/>
          <a:stretch>
            <a:fillRect/>
          </a:stretch>
        </p:blipFill>
        <p:spPr>
          <a:xfrm>
            <a:off x="980327" y="1966926"/>
            <a:ext cx="6421345" cy="4463618"/>
          </a:xfrm>
          <a:prstGeom prst="rect">
            <a:avLst/>
          </a:prstGeom>
        </p:spPr>
      </p:pic>
      <p:sp>
        <p:nvSpPr>
          <p:cNvPr id="5" name="pole tekstowe 4">
            <a:extLst>
              <a:ext uri="{FF2B5EF4-FFF2-40B4-BE49-F238E27FC236}">
                <a16:creationId xmlns:a16="http://schemas.microsoft.com/office/drawing/2014/main" id="{5678EF86-B570-45DA-BCEE-146B044055AB}"/>
              </a:ext>
            </a:extLst>
          </p:cNvPr>
          <p:cNvSpPr txBox="1"/>
          <p:nvPr/>
        </p:nvSpPr>
        <p:spPr>
          <a:xfrm>
            <a:off x="503548" y="6430544"/>
            <a:ext cx="8136904" cy="276999"/>
          </a:xfrm>
          <a:prstGeom prst="rect">
            <a:avLst/>
          </a:prstGeom>
          <a:noFill/>
        </p:spPr>
        <p:txBody>
          <a:bodyPr wrap="square" rtlCol="0">
            <a:spAutoFit/>
          </a:bodyPr>
          <a:lstStyle/>
          <a:p>
            <a:pPr algn="ctr"/>
            <a:r>
              <a:rPr lang="cs-CZ" sz="1200" dirty="0"/>
              <a:t>HZDR-WebCMS, „HZDR,“ 9 11 2018. [Online]. Available: https://www.hzdr.de/db/Cms?pNid=3581</a:t>
            </a:r>
            <a:endParaRPr lang="pl-PL"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lerovlab.jinr.ru/flnr/dimg/vt_dc40_ic100.jpg">
            <a:extLst>
              <a:ext uri="{FF2B5EF4-FFF2-40B4-BE49-F238E27FC236}">
                <a16:creationId xmlns:a16="http://schemas.microsoft.com/office/drawing/2014/main" id="{11C898C6-BE90-4F5A-A60D-0DC38B8ABEB4}"/>
              </a:ext>
            </a:extLst>
          </p:cNvPr>
          <p:cNvPicPr>
            <a:picLocks noChangeAspect="1" noChangeArrowheads="1"/>
          </p:cNvPicPr>
          <p:nvPr/>
        </p:nvPicPr>
        <p:blipFill>
          <a:blip r:embed="rId2" cstate="print">
            <a:alphaModFix amt="84000"/>
            <a:extLst>
              <a:ext uri="{28A0092B-C50C-407E-A947-70E740481C1C}">
                <a14:useLocalDpi xmlns:a14="http://schemas.microsoft.com/office/drawing/2010/main" val="0"/>
              </a:ext>
            </a:extLst>
          </a:blip>
          <a:srcRect/>
          <a:stretch>
            <a:fillRect/>
          </a:stretch>
        </p:blipFill>
        <p:spPr bwMode="auto">
          <a:xfrm>
            <a:off x="0" y="761138"/>
            <a:ext cx="5814289" cy="4180030"/>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395536" y="0"/>
            <a:ext cx="8568951" cy="587116"/>
          </a:xfrm>
        </p:spPr>
        <p:txBody>
          <a:bodyPr>
            <a:normAutofit/>
          </a:bodyPr>
          <a:lstStyle/>
          <a:p>
            <a:r>
              <a:rPr lang="cs-CZ" dirty="0">
                <a:solidFill>
                  <a:schemeClr val="tx1"/>
                </a:solidFill>
              </a:rPr>
              <a:t>Sample </a:t>
            </a:r>
            <a:r>
              <a:rPr lang="cs-CZ" dirty="0" err="1">
                <a:solidFill>
                  <a:schemeClr val="tx1"/>
                </a:solidFill>
              </a:rPr>
              <a:t>preparation</a:t>
            </a:r>
            <a:r>
              <a:rPr lang="cs-CZ" dirty="0">
                <a:solidFill>
                  <a:schemeClr val="tx1"/>
                </a:solidFill>
              </a:rPr>
              <a:t> </a:t>
            </a:r>
            <a:r>
              <a:rPr lang="cs-CZ" dirty="0" err="1">
                <a:solidFill>
                  <a:schemeClr val="tx1"/>
                </a:solidFill>
              </a:rPr>
              <a:t>and</a:t>
            </a:r>
            <a:r>
              <a:rPr lang="cs-CZ" dirty="0">
                <a:solidFill>
                  <a:schemeClr val="tx1"/>
                </a:solidFill>
              </a:rPr>
              <a:t> SRIM </a:t>
            </a:r>
            <a:r>
              <a:rPr lang="cs-CZ" dirty="0" err="1">
                <a:solidFill>
                  <a:schemeClr val="tx1"/>
                </a:solidFill>
              </a:rPr>
              <a:t>simulation</a:t>
            </a:r>
            <a:endParaRPr lang="cs-CZ" dirty="0">
              <a:solidFill>
                <a:schemeClr val="tx1"/>
              </a:solidFill>
            </a:endParaRPr>
          </a:p>
        </p:txBody>
      </p:sp>
      <p:sp>
        <p:nvSpPr>
          <p:cNvPr id="3" name="Zástupný symbol pro obsah 2"/>
          <p:cNvSpPr>
            <a:spLocks noGrp="1"/>
          </p:cNvSpPr>
          <p:nvPr>
            <p:ph sz="quarter" idx="1"/>
          </p:nvPr>
        </p:nvSpPr>
        <p:spPr>
          <a:xfrm>
            <a:off x="457200" y="4941168"/>
            <a:ext cx="4114800" cy="1532784"/>
          </a:xfrm>
        </p:spPr>
        <p:txBody>
          <a:bodyPr/>
          <a:lstStyle/>
          <a:p>
            <a:r>
              <a:rPr lang="cs-CZ" sz="2000" dirty="0" err="1"/>
              <a:t>Xe</a:t>
            </a:r>
            <a:r>
              <a:rPr lang="cs-CZ" sz="2000" dirty="0"/>
              <a:t> </a:t>
            </a:r>
            <a:r>
              <a:rPr lang="cs-CZ" sz="2000" dirty="0" err="1"/>
              <a:t>ions</a:t>
            </a:r>
            <a:r>
              <a:rPr lang="cs-CZ" sz="2000" dirty="0"/>
              <a:t> </a:t>
            </a:r>
            <a:r>
              <a:rPr lang="cs-CZ" sz="2000" dirty="0" err="1"/>
              <a:t>of</a:t>
            </a:r>
            <a:r>
              <a:rPr lang="cs-CZ" sz="2000" dirty="0"/>
              <a:t> 167 </a:t>
            </a:r>
            <a:r>
              <a:rPr lang="cs-CZ" sz="2000" dirty="0" err="1"/>
              <a:t>MeV</a:t>
            </a:r>
            <a:r>
              <a:rPr lang="cs-CZ" sz="2000" dirty="0"/>
              <a:t> </a:t>
            </a:r>
            <a:r>
              <a:rPr lang="cs-CZ" sz="2000" dirty="0" err="1"/>
              <a:t>energy</a:t>
            </a:r>
            <a:r>
              <a:rPr lang="cs-CZ" sz="2000" dirty="0"/>
              <a:t> </a:t>
            </a:r>
            <a:r>
              <a:rPr lang="cs-CZ" sz="2000" dirty="0" err="1"/>
              <a:t>have</a:t>
            </a:r>
            <a:r>
              <a:rPr lang="cs-CZ" sz="2000" dirty="0"/>
              <a:t> </a:t>
            </a:r>
            <a:r>
              <a:rPr lang="cs-CZ" sz="2000" dirty="0" err="1"/>
              <a:t>been</a:t>
            </a:r>
            <a:r>
              <a:rPr lang="cs-CZ" sz="2000" dirty="0"/>
              <a:t> </a:t>
            </a:r>
            <a:r>
              <a:rPr lang="cs-CZ" sz="2000" dirty="0" err="1"/>
              <a:t>implanted</a:t>
            </a:r>
            <a:r>
              <a:rPr lang="cs-CZ" sz="2000" dirty="0"/>
              <a:t> </a:t>
            </a:r>
            <a:r>
              <a:rPr lang="cs-CZ" sz="2000" dirty="0" err="1"/>
              <a:t>using</a:t>
            </a:r>
            <a:r>
              <a:rPr lang="cs-CZ" sz="2000" dirty="0"/>
              <a:t> </a:t>
            </a:r>
            <a:r>
              <a:rPr lang="cs-CZ" sz="2000" dirty="0" err="1"/>
              <a:t>the</a:t>
            </a:r>
            <a:r>
              <a:rPr lang="cs-CZ" sz="2000" dirty="0"/>
              <a:t> IC-100 </a:t>
            </a:r>
            <a:r>
              <a:rPr lang="cs-CZ" sz="2000" dirty="0" err="1"/>
              <a:t>cyclotron</a:t>
            </a:r>
            <a:r>
              <a:rPr lang="cs-CZ" sz="2000" dirty="0"/>
              <a:t> </a:t>
            </a:r>
            <a:r>
              <a:rPr lang="cs-CZ" sz="2000" dirty="0" err="1"/>
              <a:t>into</a:t>
            </a:r>
            <a:r>
              <a:rPr lang="cs-CZ" sz="2000" dirty="0"/>
              <a:t> Co sample</a:t>
            </a:r>
          </a:p>
          <a:p>
            <a:endParaRPr lang="cs-CZ" dirty="0"/>
          </a:p>
        </p:txBody>
      </p:sp>
      <p:pic>
        <p:nvPicPr>
          <p:cNvPr id="4" name="Obrázek 3" descr="implantation.bmp"/>
          <p:cNvPicPr>
            <a:picLocks noChangeAspect="1"/>
          </p:cNvPicPr>
          <p:nvPr/>
        </p:nvPicPr>
        <p:blipFill>
          <a:blip r:embed="rId3" cstate="print">
            <a:alphaModFix/>
          </a:blip>
          <a:stretch>
            <a:fillRect/>
          </a:stretch>
        </p:blipFill>
        <p:spPr>
          <a:xfrm>
            <a:off x="4716016" y="2852936"/>
            <a:ext cx="3528392" cy="2924603"/>
          </a:xfrm>
          <a:prstGeom prst="rect">
            <a:avLst/>
          </a:prstGeom>
        </p:spPr>
      </p:pic>
      <p:sp>
        <p:nvSpPr>
          <p:cNvPr id="5" name="pole tekstowe 4">
            <a:extLst>
              <a:ext uri="{FF2B5EF4-FFF2-40B4-BE49-F238E27FC236}">
                <a16:creationId xmlns:a16="http://schemas.microsoft.com/office/drawing/2014/main" id="{4A47E27D-10FE-4630-9551-607D025E791E}"/>
              </a:ext>
            </a:extLst>
          </p:cNvPr>
          <p:cNvSpPr txBox="1"/>
          <p:nvPr/>
        </p:nvSpPr>
        <p:spPr>
          <a:xfrm>
            <a:off x="5508104" y="6335452"/>
            <a:ext cx="5112568" cy="276999"/>
          </a:xfrm>
          <a:prstGeom prst="rect">
            <a:avLst/>
          </a:prstGeom>
          <a:noFill/>
        </p:spPr>
        <p:txBody>
          <a:bodyPr wrap="square" rtlCol="0">
            <a:spAutoFit/>
          </a:bodyPr>
          <a:lstStyle/>
          <a:p>
            <a:r>
              <a:rPr lang="pl-PL" sz="1200" dirty="0"/>
              <a:t>http://flerovlab.jinr.ru/flnr/ic-100.html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045129-4FBE-4D91-B9B5-424DADDA220B}"/>
              </a:ext>
            </a:extLst>
          </p:cNvPr>
          <p:cNvSpPr>
            <a:spLocks noGrp="1"/>
          </p:cNvSpPr>
          <p:nvPr>
            <p:ph type="title"/>
          </p:nvPr>
        </p:nvSpPr>
        <p:spPr>
          <a:xfrm>
            <a:off x="-900608" y="188640"/>
            <a:ext cx="8809168" cy="778098"/>
          </a:xfrm>
        </p:spPr>
        <p:txBody>
          <a:bodyPr/>
          <a:lstStyle/>
          <a:p>
            <a:pPr algn="ctr"/>
            <a:r>
              <a:rPr lang="pl-PL" dirty="0" err="1"/>
              <a:t>Etching</a:t>
            </a:r>
            <a:r>
              <a:rPr lang="pl-PL" dirty="0"/>
              <a:t> of the </a:t>
            </a:r>
            <a:r>
              <a:rPr lang="pl-PL" dirty="0" err="1"/>
              <a:t>sample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759B5AEA-42D7-4F6C-88D4-B7C9ABFF0A65}"/>
                  </a:ext>
                </a:extLst>
              </p:cNvPr>
              <p:cNvSpPr>
                <a:spLocks noGrp="1"/>
              </p:cNvSpPr>
              <p:nvPr>
                <p:ph sz="quarter" idx="1"/>
              </p:nvPr>
            </p:nvSpPr>
            <p:spPr/>
            <p:txBody>
              <a:bodyPr>
                <a:normAutofit lnSpcReduction="10000"/>
              </a:bodyPr>
              <a:lstStyle/>
              <a:p>
                <a:pPr marL="457200" indent="-457200">
                  <a:buFont typeface="+mj-lt"/>
                  <a:buAutoNum type="arabicParenR"/>
                </a:pPr>
                <a:r>
                  <a:rPr lang="pl-PL" dirty="0"/>
                  <a:t>Measurement of the </a:t>
                </a:r>
                <a:r>
                  <a:rPr lang="pl-PL" dirty="0" err="1"/>
                  <a:t>sample</a:t>
                </a:r>
                <a:endParaRPr lang="pl-PL" dirty="0"/>
              </a:p>
              <a:p>
                <a:pPr marL="457200" indent="-457200">
                  <a:buFont typeface="+mj-lt"/>
                  <a:buAutoNum type="arabicParenR"/>
                </a:pPr>
                <a:r>
                  <a:rPr lang="pl-PL" dirty="0"/>
                  <a:t>I</a:t>
                </a:r>
                <a:r>
                  <a:rPr lang="en-US" dirty="0" err="1"/>
                  <a:t>mmersion</a:t>
                </a:r>
                <a:r>
                  <a:rPr lang="en-US" dirty="0"/>
                  <a:t> of the sample in acid</a:t>
                </a:r>
                <a:endParaRPr lang="pl-PL" dirty="0"/>
              </a:p>
              <a:p>
                <a:pPr marL="457200" indent="-457200">
                  <a:buFont typeface="+mj-lt"/>
                  <a:buAutoNum type="arabicParenR"/>
                </a:pPr>
                <a:r>
                  <a:rPr lang="pl-PL" dirty="0"/>
                  <a:t>R</a:t>
                </a:r>
                <a:r>
                  <a:rPr lang="en-US" dirty="0" err="1"/>
                  <a:t>insing</a:t>
                </a:r>
                <a:r>
                  <a:rPr lang="en-US" dirty="0"/>
                  <a:t> the sample in water</a:t>
                </a:r>
                <a:endParaRPr lang="pl-PL" dirty="0"/>
              </a:p>
              <a:p>
                <a:pPr marL="457200" indent="-457200">
                  <a:buFont typeface="+mj-lt"/>
                  <a:buAutoNum type="arabicParenR"/>
                </a:pPr>
                <a:r>
                  <a:rPr lang="pl-PL" dirty="0" err="1"/>
                  <a:t>Next</a:t>
                </a:r>
                <a:r>
                  <a:rPr lang="pl-PL" dirty="0"/>
                  <a:t> measurement</a:t>
                </a:r>
              </a:p>
              <a:p>
                <a:pPr marL="457200" indent="-457200">
                  <a:buFont typeface="+mj-lt"/>
                  <a:buAutoNum type="arabicParenR"/>
                </a:pPr>
                <a:endParaRPr lang="pl-PL" dirty="0"/>
              </a:p>
              <a:p>
                <a:pPr marL="0" indent="0">
                  <a:buNone/>
                </a:pPr>
                <a:endParaRPr lang="pl-PL" dirty="0"/>
              </a:p>
              <a:p>
                <a:pPr marL="0" indent="0">
                  <a:buNone/>
                </a:pPr>
                <a:r>
                  <a:rPr lang="pl-PL" b="0" dirty="0"/>
                  <a:t>                                                          </a:t>
                </a:r>
                <a14:m>
                  <m:oMath xmlns:m="http://schemas.openxmlformats.org/officeDocument/2006/math">
                    <m:r>
                      <a:rPr lang="pl-PL" b="0" i="1" smtClean="0">
                        <a:solidFill>
                          <a:schemeClr val="accent3">
                            <a:lumMod val="50000"/>
                          </a:schemeClr>
                        </a:solidFill>
                        <a:latin typeface="Cambria Math" panose="02040503050406030204" pitchFamily="18" charset="0"/>
                      </a:rPr>
                      <m:t>𝐻𝑁</m:t>
                    </m:r>
                    <m:sSub>
                      <m:sSubPr>
                        <m:ctrlPr>
                          <a:rPr lang="pl-PL" b="0" i="1" smtClean="0">
                            <a:solidFill>
                              <a:schemeClr val="accent3">
                                <a:lumMod val="50000"/>
                              </a:schemeClr>
                            </a:solidFill>
                            <a:latin typeface="Cambria Math" panose="02040503050406030204" pitchFamily="18" charset="0"/>
                          </a:rPr>
                        </m:ctrlPr>
                      </m:sSubPr>
                      <m:e>
                        <m:r>
                          <a:rPr lang="pl-PL" b="0" i="1" smtClean="0">
                            <a:solidFill>
                              <a:schemeClr val="accent3">
                                <a:lumMod val="50000"/>
                              </a:schemeClr>
                            </a:solidFill>
                            <a:latin typeface="Cambria Math" panose="02040503050406030204" pitchFamily="18" charset="0"/>
                          </a:rPr>
                          <m:t>𝑂</m:t>
                        </m:r>
                      </m:e>
                      <m:sub>
                        <m:r>
                          <a:rPr lang="pl-PL" b="0" i="1" smtClean="0">
                            <a:solidFill>
                              <a:schemeClr val="accent3">
                                <a:lumMod val="50000"/>
                              </a:schemeClr>
                            </a:solidFill>
                            <a:latin typeface="Cambria Math" panose="02040503050406030204" pitchFamily="18" charset="0"/>
                          </a:rPr>
                          <m:t>3</m:t>
                        </m:r>
                      </m:sub>
                    </m:sSub>
                    <m:r>
                      <a:rPr lang="pl-PL" b="0" i="1" smtClean="0">
                        <a:solidFill>
                          <a:schemeClr val="accent3">
                            <a:lumMod val="50000"/>
                          </a:schemeClr>
                        </a:solidFill>
                        <a:latin typeface="Cambria Math" panose="02040503050406030204" pitchFamily="18" charset="0"/>
                      </a:rPr>
                      <m:t>+</m:t>
                    </m:r>
                    <m:r>
                      <a:rPr lang="pl-PL" b="0" i="1" smtClean="0">
                        <a:solidFill>
                          <a:schemeClr val="accent3">
                            <a:lumMod val="50000"/>
                          </a:schemeClr>
                        </a:solidFill>
                        <a:latin typeface="Cambria Math" panose="02040503050406030204" pitchFamily="18" charset="0"/>
                      </a:rPr>
                      <m:t>𝐻𝐶𝑙</m:t>
                    </m:r>
                  </m:oMath>
                </a14:m>
                <a:endParaRPr lang="pl-PL" dirty="0"/>
              </a:p>
              <a:p>
                <a:pPr marL="0" indent="0">
                  <a:buNone/>
                </a:pPr>
                <a:r>
                  <a:rPr lang="pl-PL" dirty="0"/>
                  <a:t> </a:t>
                </a:r>
              </a:p>
              <a:p>
                <a:pPr marL="0" indent="0">
                  <a:buNone/>
                </a:pPr>
                <a:endParaRPr lang="pl-PL" dirty="0"/>
              </a:p>
              <a:p>
                <a:pPr marL="0" indent="0" algn="ctr">
                  <a:buNone/>
                </a:pPr>
                <a:r>
                  <a:rPr lang="pl-PL" dirty="0"/>
                  <a:t>The </a:t>
                </a:r>
                <a:r>
                  <a:rPr lang="pl-PL" dirty="0" err="1"/>
                  <a:t>removed</a:t>
                </a:r>
                <a:r>
                  <a:rPr lang="pl-PL" dirty="0"/>
                  <a:t> </a:t>
                </a:r>
                <a:r>
                  <a:rPr lang="pl-PL" dirty="0" err="1"/>
                  <a:t>subsurface</a:t>
                </a:r>
                <a:r>
                  <a:rPr lang="pl-PL" dirty="0"/>
                  <a:t> </a:t>
                </a:r>
                <a:r>
                  <a:rPr lang="pl-PL" dirty="0" err="1"/>
                  <a:t>layer</a:t>
                </a:r>
                <a:r>
                  <a:rPr lang="pl-PL" dirty="0"/>
                  <a:t> in one step </a:t>
                </a:r>
                <a:r>
                  <a:rPr lang="pl-PL" dirty="0" err="1"/>
                  <a:t>had</a:t>
                </a:r>
                <a:r>
                  <a:rPr lang="pl-PL" dirty="0"/>
                  <a:t> </a:t>
                </a:r>
              </a:p>
              <a:p>
                <a:pPr marL="0" indent="0" algn="ctr">
                  <a:buNone/>
                </a:pPr>
                <a:r>
                  <a:rPr lang="pl-PL" dirty="0"/>
                  <a:t>2 </a:t>
                </a:r>
                <a:r>
                  <a:rPr lang="pl-PL" dirty="0" err="1"/>
                  <a:t>μm</a:t>
                </a:r>
                <a:r>
                  <a:rPr lang="pl-PL" dirty="0"/>
                  <a:t>.</a:t>
                </a:r>
              </a:p>
            </p:txBody>
          </p:sp>
        </mc:Choice>
        <mc:Fallback xmlns="">
          <p:sp>
            <p:nvSpPr>
              <p:cNvPr id="3" name="Symbol zastępczy zawartości 2">
                <a:extLst>
                  <a:ext uri="{FF2B5EF4-FFF2-40B4-BE49-F238E27FC236}">
                    <a16:creationId xmlns:a16="http://schemas.microsoft.com/office/drawing/2014/main" id="{759B5AEA-42D7-4F6C-88D4-B7C9ABFF0A65}"/>
                  </a:ext>
                </a:extLst>
              </p:cNvPr>
              <p:cNvSpPr>
                <a:spLocks noGrp="1" noRot="1" noChangeAspect="1" noMove="1" noResize="1" noEditPoints="1" noAdjustHandles="1" noChangeArrowheads="1" noChangeShapeType="1" noTextEdit="1"/>
              </p:cNvSpPr>
              <p:nvPr>
                <p:ph sz="quarter" idx="1"/>
              </p:nvPr>
            </p:nvSpPr>
            <p:spPr>
              <a:blipFill>
                <a:blip r:embed="rId2"/>
                <a:stretch>
                  <a:fillRect l="-571" t="-1752"/>
                </a:stretch>
              </a:blipFill>
            </p:spPr>
            <p:txBody>
              <a:bodyPr/>
              <a:lstStyle/>
              <a:p>
                <a:r>
                  <a:rPr lang="pl-PL">
                    <a:noFill/>
                  </a:rPr>
                  <a:t> </a:t>
                </a:r>
              </a:p>
            </p:txBody>
          </p:sp>
        </mc:Fallback>
      </mc:AlternateContent>
      <p:pic>
        <p:nvPicPr>
          <p:cNvPr id="9" name="Obraz 8">
            <a:extLst>
              <a:ext uri="{FF2B5EF4-FFF2-40B4-BE49-F238E27FC236}">
                <a16:creationId xmlns:a16="http://schemas.microsoft.com/office/drawing/2014/main" id="{1F7F51C9-98BD-4958-BA01-B24E5BC88E07}"/>
              </a:ext>
            </a:extLst>
          </p:cNvPr>
          <p:cNvPicPr>
            <a:picLocks noChangeAspect="1"/>
          </p:cNvPicPr>
          <p:nvPr/>
        </p:nvPicPr>
        <p:blipFill>
          <a:blip r:embed="rId3" cstate="print"/>
          <a:stretch>
            <a:fillRect/>
          </a:stretch>
        </p:blipFill>
        <p:spPr>
          <a:xfrm>
            <a:off x="4638004" y="571453"/>
            <a:ext cx="4052119" cy="3258012"/>
          </a:xfrm>
          <a:prstGeom prst="rect">
            <a:avLst/>
          </a:prstGeom>
        </p:spPr>
      </p:pic>
      <p:pic>
        <p:nvPicPr>
          <p:cNvPr id="4" name="Obraz 3">
            <a:extLst>
              <a:ext uri="{FF2B5EF4-FFF2-40B4-BE49-F238E27FC236}">
                <a16:creationId xmlns:a16="http://schemas.microsoft.com/office/drawing/2014/main" id="{C4333936-49EC-4126-8757-91A69EEAD31A}"/>
              </a:ext>
            </a:extLst>
          </p:cNvPr>
          <p:cNvPicPr>
            <a:picLocks noChangeAspect="1"/>
          </p:cNvPicPr>
          <p:nvPr/>
        </p:nvPicPr>
        <p:blipFill>
          <a:blip r:embed="rId4"/>
          <a:stretch>
            <a:fillRect/>
          </a:stretch>
        </p:blipFill>
        <p:spPr>
          <a:xfrm flipV="1">
            <a:off x="981682" y="3284984"/>
            <a:ext cx="3131840" cy="1761660"/>
          </a:xfrm>
          <a:prstGeom prst="rect">
            <a:avLst/>
          </a:prstGeom>
          <a:effectLst>
            <a:softEdge rad="114300"/>
          </a:effectLst>
        </p:spPr>
      </p:pic>
      <p:sp>
        <p:nvSpPr>
          <p:cNvPr id="5" name="pole tekstowe 4">
            <a:extLst>
              <a:ext uri="{FF2B5EF4-FFF2-40B4-BE49-F238E27FC236}">
                <a16:creationId xmlns:a16="http://schemas.microsoft.com/office/drawing/2014/main" id="{91E4C93F-322B-4DDD-8EB0-5FC1379947D2}"/>
              </a:ext>
            </a:extLst>
          </p:cNvPr>
          <p:cNvSpPr txBox="1"/>
          <p:nvPr/>
        </p:nvSpPr>
        <p:spPr>
          <a:xfrm>
            <a:off x="179512" y="6309320"/>
            <a:ext cx="8424936" cy="461665"/>
          </a:xfrm>
          <a:prstGeom prst="rect">
            <a:avLst/>
          </a:prstGeom>
          <a:noFill/>
        </p:spPr>
        <p:txBody>
          <a:bodyPr wrap="square" rtlCol="0">
            <a:spAutoFit/>
          </a:bodyPr>
          <a:lstStyle/>
          <a:p>
            <a:pPr algn="ctr"/>
            <a:r>
              <a:rPr lang="cs-CZ" sz="1200" dirty="0"/>
              <a:t>„</a:t>
            </a:r>
            <a:r>
              <a:rPr lang="en-US" sz="1200" dirty="0"/>
              <a:t>Manufacturing of nitric acid by Ostwald </a:t>
            </a:r>
            <a:r>
              <a:rPr lang="en-US" sz="1200" dirty="0" err="1"/>
              <a:t>proces</a:t>
            </a:r>
            <a:r>
              <a:rPr lang="pl-PL" sz="1200" dirty="0"/>
              <a:t>” https://medium.com/@worldofchemical/manufacturing-of-nitric-acid-by-ostwald-process-3c974e361ed0</a:t>
            </a:r>
          </a:p>
        </p:txBody>
      </p:sp>
    </p:spTree>
    <p:extLst>
      <p:ext uri="{BB962C8B-B14F-4D97-AF65-F5344CB8AC3E}">
        <p14:creationId xmlns:p14="http://schemas.microsoft.com/office/powerpoint/2010/main" val="1657817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778098"/>
          </a:xfrm>
        </p:spPr>
        <p:txBody>
          <a:bodyPr/>
          <a:lstStyle/>
          <a:p>
            <a:pPr algn="ctr"/>
            <a:r>
              <a:rPr lang="en-US" dirty="0"/>
              <a:t>Defects created by xenon ions</a:t>
            </a:r>
            <a:endParaRPr lang="cs-CZ" dirty="0"/>
          </a:p>
        </p:txBody>
      </p:sp>
      <p:pic>
        <p:nvPicPr>
          <p:cNvPr id="4" name="Obrázek 4" descr="ion_distrib.bmp">
            <a:extLst>
              <a:ext uri="{FF2B5EF4-FFF2-40B4-BE49-F238E27FC236}">
                <a16:creationId xmlns:a16="http://schemas.microsoft.com/office/drawing/2014/main" id="{D77342B6-AE55-4E15-B846-0CDB000138EA}"/>
              </a:ext>
            </a:extLst>
          </p:cNvPr>
          <p:cNvPicPr>
            <a:picLocks noChangeAspect="1"/>
          </p:cNvPicPr>
          <p:nvPr/>
        </p:nvPicPr>
        <p:blipFill>
          <a:blip r:embed="rId2" cstate="print"/>
          <a:stretch>
            <a:fillRect/>
          </a:stretch>
        </p:blipFill>
        <p:spPr>
          <a:xfrm>
            <a:off x="1007604" y="1052736"/>
            <a:ext cx="7128792" cy="53465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778098"/>
          </a:xfrm>
        </p:spPr>
        <p:txBody>
          <a:bodyPr/>
          <a:lstStyle/>
          <a:p>
            <a:pPr algn="ctr"/>
            <a:r>
              <a:rPr lang="cs-CZ" dirty="0" err="1"/>
              <a:t>Distribution</a:t>
            </a:r>
            <a:r>
              <a:rPr lang="cs-CZ" dirty="0"/>
              <a:t> </a:t>
            </a:r>
            <a:r>
              <a:rPr lang="cs-CZ" dirty="0" err="1"/>
              <a:t>of</a:t>
            </a:r>
            <a:r>
              <a:rPr lang="cs-CZ" dirty="0"/>
              <a:t> </a:t>
            </a:r>
            <a:r>
              <a:rPr lang="cs-CZ" dirty="0" err="1"/>
              <a:t>vacancies</a:t>
            </a:r>
            <a:endParaRPr lang="cs-CZ" dirty="0"/>
          </a:p>
        </p:txBody>
      </p:sp>
      <p:pic>
        <p:nvPicPr>
          <p:cNvPr id="4" name="Zástupný symbol pro obsah 5" descr="Vacancy_distrib.bmp">
            <a:extLst>
              <a:ext uri="{FF2B5EF4-FFF2-40B4-BE49-F238E27FC236}">
                <a16:creationId xmlns:a16="http://schemas.microsoft.com/office/drawing/2014/main" id="{9E1AAF71-2C0A-47EF-8E2F-B2E93DE28BF0}"/>
              </a:ext>
            </a:extLst>
          </p:cNvPr>
          <p:cNvPicPr>
            <a:picLocks noGrp="1" noChangeAspect="1"/>
          </p:cNvPicPr>
          <p:nvPr>
            <p:ph sz="quarter" idx="1"/>
          </p:nvPr>
        </p:nvPicPr>
        <p:blipFill>
          <a:blip r:embed="rId2" cstate="print"/>
          <a:stretch>
            <a:fillRect/>
          </a:stretch>
        </p:blipFill>
        <p:spPr>
          <a:xfrm>
            <a:off x="1007604" y="1052736"/>
            <a:ext cx="7128792" cy="53465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CoXe_lattice.png"/>
          <p:cNvPicPr>
            <a:picLocks noChangeAspect="1"/>
          </p:cNvPicPr>
          <p:nvPr/>
        </p:nvPicPr>
        <p:blipFill>
          <a:blip r:embed="rId2" cstate="print"/>
          <a:stretch>
            <a:fillRect/>
          </a:stretch>
        </p:blipFill>
        <p:spPr>
          <a:xfrm>
            <a:off x="3347864" y="314852"/>
            <a:ext cx="4964793" cy="4663440"/>
          </a:xfrm>
          <a:prstGeom prst="rect">
            <a:avLst/>
          </a:prstGeom>
        </p:spPr>
      </p:pic>
      <p:sp>
        <p:nvSpPr>
          <p:cNvPr id="2" name="Nadpis 1"/>
          <p:cNvSpPr>
            <a:spLocks noGrp="1"/>
          </p:cNvSpPr>
          <p:nvPr>
            <p:ph type="title"/>
          </p:nvPr>
        </p:nvSpPr>
        <p:spPr>
          <a:xfrm>
            <a:off x="179512" y="260648"/>
            <a:ext cx="7467600" cy="1143000"/>
          </a:xfrm>
        </p:spPr>
        <p:txBody>
          <a:bodyPr/>
          <a:lstStyle/>
          <a:p>
            <a:r>
              <a:rPr lang="en-US" dirty="0"/>
              <a:t>Lattice visualization</a:t>
            </a:r>
            <a:endParaRPr lang="cs-CZ" dirty="0"/>
          </a:p>
        </p:txBody>
      </p:sp>
      <p:pic>
        <p:nvPicPr>
          <p:cNvPr id="10" name="Symbol zastępczy zawartości 9">
            <a:extLst>
              <a:ext uri="{FF2B5EF4-FFF2-40B4-BE49-F238E27FC236}">
                <a16:creationId xmlns:a16="http://schemas.microsoft.com/office/drawing/2014/main" id="{74813A01-4E5C-4DBB-BB0C-39BCAFC57600}"/>
              </a:ext>
            </a:extLst>
          </p:cNvPr>
          <p:cNvPicPr>
            <a:picLocks noGrp="1" noChangeAspect="1"/>
          </p:cNvPicPr>
          <p:nvPr>
            <p:ph sz="quarter" idx="1"/>
          </p:nvPr>
        </p:nvPicPr>
        <p:blipFill>
          <a:blip r:embed="rId3" cstate="print"/>
          <a:stretch>
            <a:fillRect/>
          </a:stretch>
        </p:blipFill>
        <p:spPr>
          <a:xfrm>
            <a:off x="107504" y="2412731"/>
            <a:ext cx="4637265" cy="44407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6632"/>
            <a:ext cx="8371392" cy="1070322"/>
          </a:xfrm>
        </p:spPr>
        <p:txBody>
          <a:bodyPr/>
          <a:lstStyle/>
          <a:p>
            <a:pPr algn="ctr"/>
            <a:r>
              <a:rPr lang="en-US" dirty="0"/>
              <a:t>Doppler broadening positron annihilation spectroscopy</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sz="quarter" idx="1"/>
              </p:nvPr>
            </p:nvSpPr>
            <p:spPr>
              <a:xfrm>
                <a:off x="107504" y="4848257"/>
                <a:ext cx="5328592" cy="1777696"/>
              </a:xfrm>
            </p:spPr>
            <p:txBody>
              <a:bodyPr>
                <a:normAutofit/>
              </a:bodyPr>
              <a:lstStyle/>
              <a:p>
                <a:r>
                  <a:rPr lang="en-US" dirty="0"/>
                  <a:t>Energy of each </a:t>
                </a:r>
                <a:r>
                  <a:rPr lang="pl-PL" dirty="0"/>
                  <a:t>gamma </a:t>
                </a:r>
                <a:r>
                  <a:rPr lang="en-US" dirty="0"/>
                  <a:t>photon:</a:t>
                </a:r>
              </a:p>
              <a:p>
                <a:pPr lvl="1"/>
                <a14:m>
                  <m:oMath xmlns:m="http://schemas.openxmlformats.org/officeDocument/2006/math">
                    <m:r>
                      <m:rPr>
                        <m:sty m:val="p"/>
                      </m:rPr>
                      <a:rPr lang="pl-PL" sz="2400" b="0" i="0" smtClean="0">
                        <a:latin typeface="Cambria Math" panose="02040503050406030204" pitchFamily="18" charset="0"/>
                      </a:rPr>
                      <m:t>E</m:t>
                    </m:r>
                    <m:r>
                      <a:rPr lang="pl-PL" sz="2400" b="0" i="0" smtClean="0">
                        <a:latin typeface="Cambria Math" panose="02040503050406030204" pitchFamily="18" charset="0"/>
                      </a:rPr>
                      <m:t>=</m:t>
                    </m:r>
                    <m:sSup>
                      <m:sSupPr>
                        <m:ctrlPr>
                          <a:rPr lang="pl-PL" sz="2400" b="0" i="1" smtClean="0">
                            <a:latin typeface="Cambria Math" panose="02040503050406030204" pitchFamily="18" charset="0"/>
                          </a:rPr>
                        </m:ctrlPr>
                      </m:sSupPr>
                      <m:e>
                        <m:sSub>
                          <m:sSubPr>
                            <m:ctrlPr>
                              <a:rPr lang="pl-PL" sz="2400" b="0" i="1" smtClean="0">
                                <a:latin typeface="Cambria Math" panose="02040503050406030204" pitchFamily="18" charset="0"/>
                              </a:rPr>
                            </m:ctrlPr>
                          </m:sSubPr>
                          <m:e>
                            <m:r>
                              <a:rPr lang="pl-PL" sz="2400" b="0" i="1" smtClean="0">
                                <a:latin typeface="Cambria Math" panose="02040503050406030204" pitchFamily="18" charset="0"/>
                              </a:rPr>
                              <m:t>𝑚</m:t>
                            </m:r>
                          </m:e>
                          <m:sub>
                            <m:r>
                              <a:rPr lang="pl-PL" sz="2400" b="0" i="1" smtClean="0">
                                <a:latin typeface="Cambria Math" panose="02040503050406030204" pitchFamily="18" charset="0"/>
                              </a:rPr>
                              <m:t>0</m:t>
                            </m:r>
                          </m:sub>
                        </m:sSub>
                        <m:r>
                          <a:rPr lang="pl-PL" sz="2400" b="0" i="1" smtClean="0">
                            <a:latin typeface="Cambria Math" panose="02040503050406030204" pitchFamily="18" charset="0"/>
                          </a:rPr>
                          <m:t>𝑐</m:t>
                        </m:r>
                      </m:e>
                      <m:sup>
                        <m:r>
                          <a:rPr lang="pl-PL" sz="2400" b="0" i="1" smtClean="0">
                            <a:latin typeface="Cambria Math" panose="02040503050406030204" pitchFamily="18" charset="0"/>
                          </a:rPr>
                          <m:t>2</m:t>
                        </m:r>
                      </m:sup>
                    </m:sSup>
                    <m:r>
                      <a:rPr lang="pl-PL" sz="2400" b="0" i="1" smtClean="0">
                        <a:latin typeface="Cambria Math" panose="02040503050406030204" pitchFamily="18" charset="0"/>
                        <a:ea typeface="Cambria Math" panose="02040503050406030204" pitchFamily="18" charset="0"/>
                      </a:rPr>
                      <m:t>±</m:t>
                    </m:r>
                    <m:f>
                      <m:fPr>
                        <m:ctrlPr>
                          <a:rPr lang="pl-PL" sz="2400" b="1" i="1" smtClean="0">
                            <a:latin typeface="Cambria Math" panose="02040503050406030204" pitchFamily="18" charset="0"/>
                            <a:ea typeface="Cambria Math" panose="02040503050406030204" pitchFamily="18" charset="0"/>
                          </a:rPr>
                        </m:ctrlPr>
                      </m:fPr>
                      <m:num>
                        <m:sSub>
                          <m:sSubPr>
                            <m:ctrlPr>
                              <a:rPr lang="pl-PL" sz="2400" b="1" i="1" smtClean="0">
                                <a:latin typeface="Cambria Math" panose="02040503050406030204" pitchFamily="18" charset="0"/>
                                <a:ea typeface="Cambria Math" panose="02040503050406030204" pitchFamily="18" charset="0"/>
                              </a:rPr>
                            </m:ctrlPr>
                          </m:sSubPr>
                          <m:e>
                            <m:r>
                              <a:rPr lang="pl-PL" sz="2400" b="1" i="1" smtClean="0">
                                <a:latin typeface="Cambria Math" panose="02040503050406030204" pitchFamily="18" charset="0"/>
                                <a:ea typeface="Cambria Math" panose="02040503050406030204" pitchFamily="18" charset="0"/>
                              </a:rPr>
                              <m:t>𝒑</m:t>
                            </m:r>
                          </m:e>
                          <m:sub>
                            <m:r>
                              <a:rPr lang="pl-PL" sz="2400" b="1" i="1" smtClean="0">
                                <a:latin typeface="Cambria Math" panose="02040503050406030204" pitchFamily="18" charset="0"/>
                                <a:ea typeface="Cambria Math" panose="02040503050406030204" pitchFamily="18" charset="0"/>
                              </a:rPr>
                              <m:t>𝑳</m:t>
                            </m:r>
                          </m:sub>
                        </m:sSub>
                        <m:r>
                          <a:rPr lang="pl-PL" sz="2400" b="1" i="1" smtClean="0">
                            <a:latin typeface="Cambria Math" panose="02040503050406030204" pitchFamily="18" charset="0"/>
                            <a:ea typeface="Cambria Math" panose="02040503050406030204" pitchFamily="18" charset="0"/>
                          </a:rPr>
                          <m:t>𝒄</m:t>
                        </m:r>
                      </m:num>
                      <m:den>
                        <m:r>
                          <a:rPr lang="pl-PL" sz="2400" b="1" i="1" smtClean="0">
                            <a:latin typeface="Cambria Math" panose="02040503050406030204" pitchFamily="18" charset="0"/>
                            <a:ea typeface="Cambria Math" panose="02040503050406030204" pitchFamily="18" charset="0"/>
                          </a:rPr>
                          <m:t>𝟐</m:t>
                        </m:r>
                      </m:den>
                    </m:f>
                    <m:r>
                      <a:rPr lang="en-US" sz="2400" b="1">
                        <a:latin typeface="Cambria Math" panose="02040503050406030204" pitchFamily="18" charset="0"/>
                      </a:rPr>
                      <m:t>≈</m:t>
                    </m:r>
                    <m:r>
                      <a:rPr lang="pl-PL" sz="2400" b="0" i="0" smtClean="0">
                        <a:latin typeface="Cambria Math" panose="02040503050406030204" pitchFamily="18" charset="0"/>
                      </a:rPr>
                      <m:t>51</m:t>
                    </m:r>
                    <m:r>
                      <a:rPr lang="pl-PL" sz="2400" b="0" i="1" smtClean="0">
                        <a:latin typeface="Cambria Math" panose="02040503050406030204" pitchFamily="18" charset="0"/>
                      </a:rPr>
                      <m:t>1</m:t>
                    </m:r>
                    <m:r>
                      <a:rPr lang="pl-PL" sz="2400" i="1">
                        <a:latin typeface="Cambria Math" panose="02040503050406030204" pitchFamily="18" charset="0"/>
                        <a:ea typeface="Cambria Math" panose="02040503050406030204" pitchFamily="18" charset="0"/>
                      </a:rPr>
                      <m:t>±</m:t>
                    </m:r>
                    <m:f>
                      <m:fPr>
                        <m:ctrlPr>
                          <a:rPr lang="pl-PL" sz="2400" b="1" i="1">
                            <a:latin typeface="Cambria Math" panose="02040503050406030204" pitchFamily="18" charset="0"/>
                            <a:ea typeface="Cambria Math" panose="02040503050406030204" pitchFamily="18" charset="0"/>
                          </a:rPr>
                        </m:ctrlPr>
                      </m:fPr>
                      <m:num>
                        <m:sSub>
                          <m:sSubPr>
                            <m:ctrlPr>
                              <a:rPr lang="pl-PL" sz="2400" b="1" i="1">
                                <a:latin typeface="Cambria Math" panose="02040503050406030204" pitchFamily="18" charset="0"/>
                                <a:ea typeface="Cambria Math" panose="02040503050406030204" pitchFamily="18" charset="0"/>
                              </a:rPr>
                            </m:ctrlPr>
                          </m:sSubPr>
                          <m:e>
                            <m:r>
                              <a:rPr lang="pl-PL" sz="2400" b="1" i="1">
                                <a:latin typeface="Cambria Math" panose="02040503050406030204" pitchFamily="18" charset="0"/>
                                <a:ea typeface="Cambria Math" panose="02040503050406030204" pitchFamily="18" charset="0"/>
                              </a:rPr>
                              <m:t>𝒑</m:t>
                            </m:r>
                          </m:e>
                          <m:sub>
                            <m:r>
                              <a:rPr lang="pl-PL" sz="2400" b="1" i="1">
                                <a:latin typeface="Cambria Math" panose="02040503050406030204" pitchFamily="18" charset="0"/>
                                <a:ea typeface="Cambria Math" panose="02040503050406030204" pitchFamily="18" charset="0"/>
                              </a:rPr>
                              <m:t>𝑳</m:t>
                            </m:r>
                          </m:sub>
                        </m:sSub>
                        <m:r>
                          <a:rPr lang="pl-PL" sz="2400" b="1" i="1">
                            <a:latin typeface="Cambria Math" panose="02040503050406030204" pitchFamily="18" charset="0"/>
                            <a:ea typeface="Cambria Math" panose="02040503050406030204" pitchFamily="18" charset="0"/>
                          </a:rPr>
                          <m:t>𝒄</m:t>
                        </m:r>
                      </m:num>
                      <m:den>
                        <m:r>
                          <a:rPr lang="pl-PL" sz="2400" b="1" i="1">
                            <a:latin typeface="Cambria Math" panose="02040503050406030204" pitchFamily="18" charset="0"/>
                            <a:ea typeface="Cambria Math" panose="02040503050406030204" pitchFamily="18" charset="0"/>
                          </a:rPr>
                          <m:t>𝟐</m:t>
                        </m:r>
                      </m:den>
                    </m:f>
                    <m:r>
                      <a:rPr lang="pl-PL" sz="2400" b="0" i="0" smtClean="0">
                        <a:latin typeface="Cambria Math" panose="02040503050406030204" pitchFamily="18" charset="0"/>
                      </a:rPr>
                      <m:t>[</m:t>
                    </m:r>
                    <m:r>
                      <m:rPr>
                        <m:sty m:val="p"/>
                      </m:rPr>
                      <a:rPr lang="pl-PL" sz="2400" b="0" i="0" smtClean="0">
                        <a:latin typeface="Cambria Math" panose="02040503050406030204" pitchFamily="18" charset="0"/>
                      </a:rPr>
                      <m:t>keV</m:t>
                    </m:r>
                    <m:r>
                      <a:rPr lang="pl-PL" sz="2400" b="0" i="0" smtClean="0">
                        <a:latin typeface="Cambria Math" panose="02040503050406030204" pitchFamily="18" charset="0"/>
                      </a:rPr>
                      <m:t>]</m:t>
                    </m:r>
                  </m:oMath>
                </a14:m>
                <a:r>
                  <a:rPr lang="en-US" dirty="0"/>
                  <a:t> </a:t>
                </a:r>
              </a:p>
              <a:p>
                <a:pPr lvl="1"/>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sz="quarter" idx="1"/>
              </p:nvPr>
            </p:nvSpPr>
            <p:spPr>
              <a:xfrm>
                <a:off x="107504" y="4848257"/>
                <a:ext cx="5328592" cy="1777696"/>
              </a:xfrm>
              <a:blipFill>
                <a:blip r:embed="rId2"/>
                <a:stretch>
                  <a:fillRect l="-572" t="-2740"/>
                </a:stretch>
              </a:blipFill>
            </p:spPr>
            <p:txBody>
              <a:bodyPr/>
              <a:lstStyle/>
              <a:p>
                <a:r>
                  <a:rPr lang="pl-PL">
                    <a:noFill/>
                  </a:rPr>
                  <a:t> </a:t>
                </a:r>
              </a:p>
            </p:txBody>
          </p:sp>
        </mc:Fallback>
      </mc:AlternateContent>
      <p:pic>
        <p:nvPicPr>
          <p:cNvPr id="6" name="Obrázek 5" descr="PAS_struct_pos.png"/>
          <p:cNvPicPr>
            <a:picLocks noChangeAspect="1"/>
          </p:cNvPicPr>
          <p:nvPr/>
        </p:nvPicPr>
        <p:blipFill>
          <a:blip r:embed="rId3" cstate="print"/>
          <a:stretch>
            <a:fillRect/>
          </a:stretch>
        </p:blipFill>
        <p:spPr>
          <a:xfrm>
            <a:off x="1852644" y="1186954"/>
            <a:ext cx="5438712" cy="3661302"/>
          </a:xfrm>
          <a:prstGeom prst="rect">
            <a:avLst/>
          </a:prstGeom>
        </p:spPr>
      </p:pic>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64B84876-2473-45A1-B4D3-135748F67B71}"/>
                  </a:ext>
                </a:extLst>
              </p:cNvPr>
              <p:cNvSpPr txBox="1"/>
              <p:nvPr/>
            </p:nvSpPr>
            <p:spPr>
              <a:xfrm>
                <a:off x="5417040" y="4777732"/>
                <a:ext cx="2952328" cy="1200329"/>
              </a:xfrm>
              <a:prstGeom prst="rect">
                <a:avLst/>
              </a:prstGeom>
              <a:noFill/>
            </p:spPr>
            <p:txBody>
              <a:bodyPr wrap="square" rtlCol="0">
                <a:spAutoFit/>
              </a:bodyPr>
              <a:lstStyle/>
              <a:p>
                <a14:m>
                  <m:oMath xmlns:m="http://schemas.openxmlformats.org/officeDocument/2006/math">
                    <m:sSub>
                      <m:sSubPr>
                        <m:ctrlPr>
                          <a:rPr lang="pl-PL" i="1" smtClean="0">
                            <a:latin typeface="Cambria Math" panose="02040503050406030204" pitchFamily="18" charset="0"/>
                          </a:rPr>
                        </m:ctrlPr>
                      </m:sSubPr>
                      <m:e>
                        <m:r>
                          <a:rPr lang="pl-PL" i="1">
                            <a:latin typeface="Cambria Math" panose="02040503050406030204" pitchFamily="18" charset="0"/>
                          </a:rPr>
                          <m:t>𝑚</m:t>
                        </m:r>
                      </m:e>
                      <m:sub>
                        <m:r>
                          <a:rPr lang="pl-PL" i="1">
                            <a:latin typeface="Cambria Math" panose="02040503050406030204" pitchFamily="18" charset="0"/>
                          </a:rPr>
                          <m:t>0</m:t>
                        </m:r>
                      </m:sub>
                    </m:sSub>
                    <m:r>
                      <a:rPr lang="pl-PL" b="0" i="1" smtClean="0">
                        <a:latin typeface="Cambria Math" panose="02040503050406030204" pitchFamily="18" charset="0"/>
                      </a:rPr>
                      <m:t> </m:t>
                    </m:r>
                  </m:oMath>
                </a14:m>
                <a:r>
                  <a:rPr lang="pl-PL" dirty="0"/>
                  <a:t>- </a:t>
                </a:r>
                <a:r>
                  <a:rPr lang="pl-PL" dirty="0" err="1"/>
                  <a:t>resting</a:t>
                </a:r>
                <a:r>
                  <a:rPr lang="pl-PL" dirty="0"/>
                  <a:t> mass of </a:t>
                </a:r>
                <a:r>
                  <a:rPr lang="pl-PL" dirty="0" err="1"/>
                  <a:t>electron</a:t>
                </a:r>
                <a:endParaRPr lang="pl-PL" dirty="0"/>
              </a:p>
              <a:p>
                <a14:m>
                  <m:oMath xmlns:m="http://schemas.openxmlformats.org/officeDocument/2006/math">
                    <m:sSub>
                      <m:sSubPr>
                        <m:ctrlPr>
                          <a:rPr lang="pl-PL" b="1" i="1">
                            <a:latin typeface="Cambria Math" panose="02040503050406030204" pitchFamily="18" charset="0"/>
                            <a:ea typeface="Cambria Math" panose="02040503050406030204" pitchFamily="18" charset="0"/>
                          </a:rPr>
                        </m:ctrlPr>
                      </m:sSubPr>
                      <m:e>
                        <m:r>
                          <a:rPr lang="pl-PL" b="1" i="1">
                            <a:latin typeface="Cambria Math" panose="02040503050406030204" pitchFamily="18" charset="0"/>
                            <a:ea typeface="Cambria Math" panose="02040503050406030204" pitchFamily="18" charset="0"/>
                          </a:rPr>
                          <m:t>𝒑</m:t>
                        </m:r>
                      </m:e>
                      <m:sub>
                        <m:r>
                          <a:rPr lang="pl-PL" b="1" i="1">
                            <a:latin typeface="Cambria Math" panose="02040503050406030204" pitchFamily="18" charset="0"/>
                            <a:ea typeface="Cambria Math" panose="02040503050406030204" pitchFamily="18" charset="0"/>
                          </a:rPr>
                          <m:t>𝑳</m:t>
                        </m:r>
                      </m:sub>
                    </m:sSub>
                  </m:oMath>
                </a14:m>
                <a:r>
                  <a:rPr lang="pl-PL" dirty="0"/>
                  <a:t>- one of the </a:t>
                </a:r>
                <a:r>
                  <a:rPr lang="pl-PL" dirty="0" err="1"/>
                  <a:t>components</a:t>
                </a:r>
                <a:r>
                  <a:rPr lang="pl-PL" dirty="0"/>
                  <a:t> of </a:t>
                </a:r>
                <a:r>
                  <a:rPr lang="pl-PL" dirty="0" err="1"/>
                  <a:t>electrons</a:t>
                </a:r>
                <a:r>
                  <a:rPr lang="pl-PL" dirty="0"/>
                  <a:t> </a:t>
                </a:r>
                <a:r>
                  <a:rPr lang="pl-PL" dirty="0" err="1"/>
                  <a:t>momentum</a:t>
                </a:r>
                <a:endParaRPr lang="pl-PL" dirty="0"/>
              </a:p>
            </p:txBody>
          </p:sp>
        </mc:Choice>
        <mc:Fallback xmlns="">
          <p:sp>
            <p:nvSpPr>
              <p:cNvPr id="4" name="pole tekstowe 3">
                <a:extLst>
                  <a:ext uri="{FF2B5EF4-FFF2-40B4-BE49-F238E27FC236}">
                    <a16:creationId xmlns:a16="http://schemas.microsoft.com/office/drawing/2014/main" id="{64B84876-2473-45A1-B4D3-135748F67B71}"/>
                  </a:ext>
                </a:extLst>
              </p:cNvPr>
              <p:cNvSpPr txBox="1">
                <a:spLocks noRot="1" noChangeAspect="1" noMove="1" noResize="1" noEditPoints="1" noAdjustHandles="1" noChangeArrowheads="1" noChangeShapeType="1" noTextEdit="1"/>
              </p:cNvSpPr>
              <p:nvPr/>
            </p:nvSpPr>
            <p:spPr>
              <a:xfrm>
                <a:off x="5417040" y="4777732"/>
                <a:ext cx="2952328" cy="1200329"/>
              </a:xfrm>
              <a:prstGeom prst="rect">
                <a:avLst/>
              </a:prstGeom>
              <a:blipFill>
                <a:blip r:embed="rId4"/>
                <a:stretch>
                  <a:fillRect l="-1860" t="-3046" r="-1033" b="-7107"/>
                </a:stretch>
              </a:blipFill>
            </p:spPr>
            <p:txBody>
              <a:bodyPr/>
              <a:lstStyle/>
              <a:p>
                <a:r>
                  <a:rPr lang="pl-PL">
                    <a:noFill/>
                  </a:rPr>
                  <a:t> </a:t>
                </a:r>
              </a:p>
            </p:txBody>
          </p:sp>
        </mc:Fallback>
      </mc:AlternateContent>
      <p:sp>
        <p:nvSpPr>
          <p:cNvPr id="7" name="pole tekstowe 6">
            <a:extLst>
              <a:ext uri="{FF2B5EF4-FFF2-40B4-BE49-F238E27FC236}">
                <a16:creationId xmlns:a16="http://schemas.microsoft.com/office/drawing/2014/main" id="{DF3BDE3B-2C60-49BF-9E15-A12A3A080499}"/>
              </a:ext>
            </a:extLst>
          </p:cNvPr>
          <p:cNvSpPr txBox="1"/>
          <p:nvPr/>
        </p:nvSpPr>
        <p:spPr>
          <a:xfrm>
            <a:off x="323528" y="6302787"/>
            <a:ext cx="8496944" cy="646331"/>
          </a:xfrm>
          <a:prstGeom prst="rect">
            <a:avLst/>
          </a:prstGeom>
          <a:noFill/>
        </p:spPr>
        <p:txBody>
          <a:bodyPr wrap="square" rtlCol="0">
            <a:spAutoFit/>
          </a:bodyPr>
          <a:lstStyle/>
          <a:p>
            <a:r>
              <a:rPr lang="cs-CZ" sz="1200" dirty="0"/>
              <a:t>R. Krause-Rehberg, „Fundamentals of positron annihilation spectroscopy and and its application in semiconductors,“ Martin-Luther-University Halle-Wittenberg, Germany.</a:t>
            </a:r>
          </a:p>
          <a:p>
            <a:endParaRPr lang="pl-PL" sz="1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Urbanistický">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2022</TotalTime>
  <Words>473</Words>
  <Application>Microsoft Office PowerPoint</Application>
  <PresentationFormat>Экран (4:3)</PresentationFormat>
  <Paragraphs>76</Paragraphs>
  <Slides>21</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Calibri</vt:lpstr>
      <vt:lpstr>Cambria Math</vt:lpstr>
      <vt:lpstr>Century Schoolbook</vt:lpstr>
      <vt:lpstr>Wingdings</vt:lpstr>
      <vt:lpstr>Wingdings 2</vt:lpstr>
      <vt:lpstr>Arkýř</vt:lpstr>
      <vt:lpstr>Positron annihilation spectroscopy in materials structure studies</vt:lpstr>
      <vt:lpstr>Content</vt:lpstr>
      <vt:lpstr>Aim of this project</vt:lpstr>
      <vt:lpstr>Sample preparation and SRIM simulation</vt:lpstr>
      <vt:lpstr>Etching of the sample</vt:lpstr>
      <vt:lpstr>Defects created by xenon ions</vt:lpstr>
      <vt:lpstr>Distribution of vacancies</vt:lpstr>
      <vt:lpstr>Lattice visualization</vt:lpstr>
      <vt:lpstr>Doppler broadening positron annihilation spectroscopy</vt:lpstr>
      <vt:lpstr>Doppler broadening positron annihilation spectroscopy</vt:lpstr>
      <vt:lpstr>Doppler broadening positron annihilation spectroscopy</vt:lpstr>
      <vt:lpstr>Measurement</vt:lpstr>
      <vt:lpstr>Results</vt:lpstr>
      <vt:lpstr>Positron Annihilation Lifetime Spectroscopy</vt:lpstr>
      <vt:lpstr>Презентация PowerPoint</vt:lpstr>
      <vt:lpstr>Results of Abinit calculations</vt:lpstr>
      <vt:lpstr>Measurement</vt:lpstr>
      <vt:lpstr>Results</vt:lpstr>
      <vt:lpstr>Results</vt:lpstr>
      <vt:lpstr>Conclusion</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Positron annihilation spectroscopy</dc:title>
  <dc:creator>Ondřej Urban</dc:creator>
  <cp:lastModifiedBy>UC</cp:lastModifiedBy>
  <cp:revision>173</cp:revision>
  <dcterms:created xsi:type="dcterms:W3CDTF">2019-07-11T08:12:19Z</dcterms:created>
  <dcterms:modified xsi:type="dcterms:W3CDTF">2019-07-25T12:06:17Z</dcterms:modified>
</cp:coreProperties>
</file>